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843" autoAdjust="0"/>
    <p:restoredTop sz="94660"/>
  </p:normalViewPr>
  <p:slideViewPr>
    <p:cSldViewPr snapToGrid="0">
      <p:cViewPr varScale="1">
        <p:scale>
          <a:sx n="73" d="100"/>
          <a:sy n="73" d="100"/>
        </p:scale>
        <p:origin x="-546"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445C6-C38B-4DC3-8FE8-7E627B169AE6}" type="doc">
      <dgm:prSet loTypeId="urn:microsoft.com/office/officeart/2005/8/layout/hList1" loCatId="list" qsTypeId="urn:microsoft.com/office/officeart/2005/8/quickstyle/simple1" qsCatId="simple" csTypeId="urn:microsoft.com/office/officeart/2005/8/colors/colorful1#1" csCatId="colorful" phldr="1"/>
      <dgm:spPr/>
      <dgm:t>
        <a:bodyPr/>
        <a:lstStyle/>
        <a:p>
          <a:endParaRPr lang="en-US"/>
        </a:p>
      </dgm:t>
    </dgm:pt>
    <dgm:pt modelId="{646A79B7-DC2D-4325-826A-42311E0F62D0}">
      <dgm:prSet phldrT="[Text]"/>
      <dgm:spPr/>
      <dgm:t>
        <a:bodyPr/>
        <a:lstStyle/>
        <a:p>
          <a:r>
            <a:rPr lang="en-US" dirty="0"/>
            <a:t>Willingness to use Data Analytics</a:t>
          </a:r>
        </a:p>
      </dgm:t>
    </dgm:pt>
    <dgm:pt modelId="{6F972326-7374-4009-BDC3-4797E4873A75}" type="parTrans" cxnId="{4157F20D-74AA-4BA2-8072-251FF07A1FB8}">
      <dgm:prSet/>
      <dgm:spPr/>
      <dgm:t>
        <a:bodyPr/>
        <a:lstStyle/>
        <a:p>
          <a:endParaRPr lang="en-US"/>
        </a:p>
      </dgm:t>
    </dgm:pt>
    <dgm:pt modelId="{1D76654F-AEFC-4823-9FF3-64C731FF0126}" type="sibTrans" cxnId="{4157F20D-74AA-4BA2-8072-251FF07A1FB8}">
      <dgm:prSet/>
      <dgm:spPr/>
      <dgm:t>
        <a:bodyPr/>
        <a:lstStyle/>
        <a:p>
          <a:endParaRPr lang="en-US"/>
        </a:p>
      </dgm:t>
    </dgm:pt>
    <dgm:pt modelId="{86971C7E-7B13-4E15-9F67-2EC6548E966D}">
      <dgm:prSet phldrT="[Text]"/>
      <dgm:spPr/>
      <dgm:t>
        <a:bodyPr/>
        <a:lstStyle/>
        <a:p>
          <a:r>
            <a:rPr lang="en-US" dirty="0"/>
            <a:t>Auditors</a:t>
          </a:r>
        </a:p>
      </dgm:t>
    </dgm:pt>
    <dgm:pt modelId="{1E149C70-E7B0-4234-B523-E9AECCACCC41}" type="parTrans" cxnId="{A87D6A01-98D5-41C6-9514-0CC113097F86}">
      <dgm:prSet/>
      <dgm:spPr/>
      <dgm:t>
        <a:bodyPr/>
        <a:lstStyle/>
        <a:p>
          <a:endParaRPr lang="en-US"/>
        </a:p>
      </dgm:t>
    </dgm:pt>
    <dgm:pt modelId="{0F9BF4D3-7317-43D6-A5A2-B026D5DDA0A0}" type="sibTrans" cxnId="{A87D6A01-98D5-41C6-9514-0CC113097F86}">
      <dgm:prSet/>
      <dgm:spPr/>
      <dgm:t>
        <a:bodyPr/>
        <a:lstStyle/>
        <a:p>
          <a:endParaRPr lang="en-US"/>
        </a:p>
      </dgm:t>
    </dgm:pt>
    <dgm:pt modelId="{E3DC77A5-41CE-4C0E-A775-A4AF1A8E5002}">
      <dgm:prSet phldrT="[Text]"/>
      <dgm:spPr/>
      <dgm:t>
        <a:bodyPr/>
        <a:lstStyle/>
        <a:p>
          <a:r>
            <a:rPr lang="en-US" dirty="0"/>
            <a:t>Data Analysts</a:t>
          </a:r>
        </a:p>
      </dgm:t>
    </dgm:pt>
    <dgm:pt modelId="{FB4AA320-D094-46A8-8144-2CE12D34947E}" type="parTrans" cxnId="{BFEDBB26-8B93-4D27-B98B-5440C26EADFA}">
      <dgm:prSet/>
      <dgm:spPr/>
      <dgm:t>
        <a:bodyPr/>
        <a:lstStyle/>
        <a:p>
          <a:endParaRPr lang="en-US"/>
        </a:p>
      </dgm:t>
    </dgm:pt>
    <dgm:pt modelId="{2283E4B1-7214-4BC8-816B-DE3C8111EF8A}" type="sibTrans" cxnId="{BFEDBB26-8B93-4D27-B98B-5440C26EADFA}">
      <dgm:prSet/>
      <dgm:spPr/>
      <dgm:t>
        <a:bodyPr/>
        <a:lstStyle/>
        <a:p>
          <a:endParaRPr lang="en-US"/>
        </a:p>
      </dgm:t>
    </dgm:pt>
    <dgm:pt modelId="{89B3C13C-1B09-479F-B6AA-82EC6A2C5A4D}">
      <dgm:prSet phldrT="[Text]"/>
      <dgm:spPr/>
      <dgm:t>
        <a:bodyPr/>
        <a:lstStyle/>
        <a:p>
          <a:r>
            <a:rPr lang="en-US" dirty="0"/>
            <a:t>Importance of using Data Analytics</a:t>
          </a:r>
        </a:p>
      </dgm:t>
    </dgm:pt>
    <dgm:pt modelId="{B14C3E8B-A578-4DEA-9BDA-02C441BD27E7}" type="parTrans" cxnId="{DBB1B023-ED8E-49C5-B658-001D0AF08DCF}">
      <dgm:prSet/>
      <dgm:spPr/>
      <dgm:t>
        <a:bodyPr/>
        <a:lstStyle/>
        <a:p>
          <a:endParaRPr lang="en-US"/>
        </a:p>
      </dgm:t>
    </dgm:pt>
    <dgm:pt modelId="{8981ECEA-4527-4C99-AA26-77F69277CE22}" type="sibTrans" cxnId="{DBB1B023-ED8E-49C5-B658-001D0AF08DCF}">
      <dgm:prSet/>
      <dgm:spPr/>
      <dgm:t>
        <a:bodyPr/>
        <a:lstStyle/>
        <a:p>
          <a:endParaRPr lang="en-US"/>
        </a:p>
      </dgm:t>
    </dgm:pt>
    <dgm:pt modelId="{5D70FA67-632C-4146-A72B-6294330E1845}">
      <dgm:prSet phldrT="[Text]"/>
      <dgm:spPr/>
      <dgm:t>
        <a:bodyPr/>
        <a:lstStyle/>
        <a:p>
          <a:r>
            <a:rPr lang="en-US" dirty="0"/>
            <a:t>Auditors</a:t>
          </a:r>
        </a:p>
      </dgm:t>
    </dgm:pt>
    <dgm:pt modelId="{7F9B9210-51EE-46A1-BE17-5A632EA3F8D8}" type="parTrans" cxnId="{C8F54E54-33DE-419A-A439-8ADA0DB989F9}">
      <dgm:prSet/>
      <dgm:spPr/>
      <dgm:t>
        <a:bodyPr/>
        <a:lstStyle/>
        <a:p>
          <a:endParaRPr lang="en-US"/>
        </a:p>
      </dgm:t>
    </dgm:pt>
    <dgm:pt modelId="{43D69B1A-FF06-4630-9AFF-90E3EE911D0B}" type="sibTrans" cxnId="{C8F54E54-33DE-419A-A439-8ADA0DB989F9}">
      <dgm:prSet/>
      <dgm:spPr/>
      <dgm:t>
        <a:bodyPr/>
        <a:lstStyle/>
        <a:p>
          <a:endParaRPr lang="en-US"/>
        </a:p>
      </dgm:t>
    </dgm:pt>
    <dgm:pt modelId="{8CDFEF26-EED1-4F19-8E7E-EF1FBFE7AC6D}">
      <dgm:prSet phldrT="[Text]"/>
      <dgm:spPr/>
      <dgm:t>
        <a:bodyPr/>
        <a:lstStyle/>
        <a:p>
          <a:r>
            <a:rPr lang="en-US" dirty="0"/>
            <a:t>Data Analysts</a:t>
          </a:r>
        </a:p>
      </dgm:t>
    </dgm:pt>
    <dgm:pt modelId="{0C62239D-DE58-4790-816F-0C18F68C3929}" type="parTrans" cxnId="{803F1E65-9095-47D1-ADA0-973908CEA62D}">
      <dgm:prSet/>
      <dgm:spPr/>
      <dgm:t>
        <a:bodyPr/>
        <a:lstStyle/>
        <a:p>
          <a:endParaRPr lang="en-US"/>
        </a:p>
      </dgm:t>
    </dgm:pt>
    <dgm:pt modelId="{FFA07EA4-FFA3-4C41-90C3-F7679C07CD56}" type="sibTrans" cxnId="{803F1E65-9095-47D1-ADA0-973908CEA62D}">
      <dgm:prSet/>
      <dgm:spPr/>
      <dgm:t>
        <a:bodyPr/>
        <a:lstStyle/>
        <a:p>
          <a:endParaRPr lang="en-US"/>
        </a:p>
      </dgm:t>
    </dgm:pt>
    <dgm:pt modelId="{9557E5C2-CD56-4178-94D2-2B659B040C4E}">
      <dgm:prSet phldrT="[Text]"/>
      <dgm:spPr/>
      <dgm:t>
        <a:bodyPr/>
        <a:lstStyle/>
        <a:p>
          <a:r>
            <a:rPr lang="en-US" dirty="0"/>
            <a:t>Sufficient Training to use Data Analytics</a:t>
          </a:r>
        </a:p>
      </dgm:t>
    </dgm:pt>
    <dgm:pt modelId="{269327D5-08BE-406A-8223-28AAF41346D1}" type="parTrans" cxnId="{BCF78A0C-37DA-43CC-976D-57F6D2730364}">
      <dgm:prSet/>
      <dgm:spPr/>
      <dgm:t>
        <a:bodyPr/>
        <a:lstStyle/>
        <a:p>
          <a:endParaRPr lang="en-US"/>
        </a:p>
      </dgm:t>
    </dgm:pt>
    <dgm:pt modelId="{0EDC0A74-C02E-47C8-AB05-1A06DC3F13E6}" type="sibTrans" cxnId="{BCF78A0C-37DA-43CC-976D-57F6D2730364}">
      <dgm:prSet/>
      <dgm:spPr/>
      <dgm:t>
        <a:bodyPr/>
        <a:lstStyle/>
        <a:p>
          <a:endParaRPr lang="en-US"/>
        </a:p>
      </dgm:t>
    </dgm:pt>
    <dgm:pt modelId="{FE27312F-64B8-4FA4-B892-55ACA1B2D61C}">
      <dgm:prSet phldrT="[Text]"/>
      <dgm:spPr/>
      <dgm:t>
        <a:bodyPr/>
        <a:lstStyle/>
        <a:p>
          <a:r>
            <a:rPr lang="en-US" dirty="0"/>
            <a:t>Auditors </a:t>
          </a:r>
        </a:p>
      </dgm:t>
    </dgm:pt>
    <dgm:pt modelId="{4A563E7D-C4A8-4B74-AE55-929D9EED318E}" type="parTrans" cxnId="{E23601DD-2E2C-4CD1-A2F4-EFD5AE772482}">
      <dgm:prSet/>
      <dgm:spPr/>
      <dgm:t>
        <a:bodyPr/>
        <a:lstStyle/>
        <a:p>
          <a:endParaRPr lang="en-US"/>
        </a:p>
      </dgm:t>
    </dgm:pt>
    <dgm:pt modelId="{669BC4F1-0D77-4CE6-BDE1-D3DAC379CE8E}" type="sibTrans" cxnId="{E23601DD-2E2C-4CD1-A2F4-EFD5AE772482}">
      <dgm:prSet/>
      <dgm:spPr/>
      <dgm:t>
        <a:bodyPr/>
        <a:lstStyle/>
        <a:p>
          <a:endParaRPr lang="en-US"/>
        </a:p>
      </dgm:t>
    </dgm:pt>
    <dgm:pt modelId="{418C688B-2D4B-440A-A030-2D5F2BDC97D1}">
      <dgm:prSet phldrT="[Text]"/>
      <dgm:spPr/>
      <dgm:t>
        <a:bodyPr/>
        <a:lstStyle/>
        <a:p>
          <a:r>
            <a:rPr lang="en-US" dirty="0"/>
            <a:t>Data Analysts</a:t>
          </a:r>
        </a:p>
      </dgm:t>
    </dgm:pt>
    <dgm:pt modelId="{0DE4212D-C289-427A-B377-0E6938FD920D}" type="parTrans" cxnId="{E8DFCE3F-EDAA-428B-972D-E80214E61D60}">
      <dgm:prSet/>
      <dgm:spPr/>
      <dgm:t>
        <a:bodyPr/>
        <a:lstStyle/>
        <a:p>
          <a:endParaRPr lang="en-US"/>
        </a:p>
      </dgm:t>
    </dgm:pt>
    <dgm:pt modelId="{5E1C7F19-E123-431A-865C-9E8EDDFC8B3C}" type="sibTrans" cxnId="{E8DFCE3F-EDAA-428B-972D-E80214E61D60}">
      <dgm:prSet/>
      <dgm:spPr/>
      <dgm:t>
        <a:bodyPr/>
        <a:lstStyle/>
        <a:p>
          <a:endParaRPr lang="en-US"/>
        </a:p>
      </dgm:t>
    </dgm:pt>
    <dgm:pt modelId="{E368880A-115A-46EC-B3CA-D06CA2361EF2}" type="pres">
      <dgm:prSet presAssocID="{9F7445C6-C38B-4DC3-8FE8-7E627B169AE6}" presName="Name0" presStyleCnt="0">
        <dgm:presLayoutVars>
          <dgm:dir/>
          <dgm:animLvl val="lvl"/>
          <dgm:resizeHandles val="exact"/>
        </dgm:presLayoutVars>
      </dgm:prSet>
      <dgm:spPr/>
      <dgm:t>
        <a:bodyPr/>
        <a:lstStyle/>
        <a:p>
          <a:endParaRPr lang="es-ES"/>
        </a:p>
      </dgm:t>
    </dgm:pt>
    <dgm:pt modelId="{C3CA190F-640E-4246-9FE5-6365604ABEEF}" type="pres">
      <dgm:prSet presAssocID="{646A79B7-DC2D-4325-826A-42311E0F62D0}" presName="composite" presStyleCnt="0"/>
      <dgm:spPr/>
    </dgm:pt>
    <dgm:pt modelId="{5346157F-DA9F-4391-97EF-BAFB74EB2D50}" type="pres">
      <dgm:prSet presAssocID="{646A79B7-DC2D-4325-826A-42311E0F62D0}" presName="parTx" presStyleLbl="alignNode1" presStyleIdx="0" presStyleCnt="3" custLinFactNeighborX="-209" custLinFactNeighborY="-79130">
        <dgm:presLayoutVars>
          <dgm:chMax val="0"/>
          <dgm:chPref val="0"/>
          <dgm:bulletEnabled val="1"/>
        </dgm:presLayoutVars>
      </dgm:prSet>
      <dgm:spPr/>
      <dgm:t>
        <a:bodyPr/>
        <a:lstStyle/>
        <a:p>
          <a:endParaRPr lang="es-ES"/>
        </a:p>
      </dgm:t>
    </dgm:pt>
    <dgm:pt modelId="{67DFDBD0-837B-4532-BCAD-40AC5DA8ED0D}" type="pres">
      <dgm:prSet presAssocID="{646A79B7-DC2D-4325-826A-42311E0F62D0}" presName="desTx" presStyleLbl="alignAccFollowNode1" presStyleIdx="0" presStyleCnt="3" custLinFactNeighborX="-1097" custLinFactNeighborY="-65894">
        <dgm:presLayoutVars>
          <dgm:bulletEnabled val="1"/>
        </dgm:presLayoutVars>
      </dgm:prSet>
      <dgm:spPr/>
      <dgm:t>
        <a:bodyPr/>
        <a:lstStyle/>
        <a:p>
          <a:endParaRPr lang="es-ES"/>
        </a:p>
      </dgm:t>
    </dgm:pt>
    <dgm:pt modelId="{643644D8-962C-4AB3-A34E-4EDC1DA192CC}" type="pres">
      <dgm:prSet presAssocID="{1D76654F-AEFC-4823-9FF3-64C731FF0126}" presName="space" presStyleCnt="0"/>
      <dgm:spPr/>
    </dgm:pt>
    <dgm:pt modelId="{CED5F3CD-F6ED-4B69-9554-ED42F8532B32}" type="pres">
      <dgm:prSet presAssocID="{89B3C13C-1B09-479F-B6AA-82EC6A2C5A4D}" presName="composite" presStyleCnt="0"/>
      <dgm:spPr/>
    </dgm:pt>
    <dgm:pt modelId="{8161E165-AA6E-4E2F-B0C5-2E9F7F2E8557}" type="pres">
      <dgm:prSet presAssocID="{89B3C13C-1B09-479F-B6AA-82EC6A2C5A4D}" presName="parTx" presStyleLbl="alignNode1" presStyleIdx="1" presStyleCnt="3" custLinFactNeighborX="-2735" custLinFactNeighborY="-81655">
        <dgm:presLayoutVars>
          <dgm:chMax val="0"/>
          <dgm:chPref val="0"/>
          <dgm:bulletEnabled val="1"/>
        </dgm:presLayoutVars>
      </dgm:prSet>
      <dgm:spPr/>
      <dgm:t>
        <a:bodyPr/>
        <a:lstStyle/>
        <a:p>
          <a:endParaRPr lang="es-ES"/>
        </a:p>
      </dgm:t>
    </dgm:pt>
    <dgm:pt modelId="{8ECE9478-1142-4337-9820-216D34007645}" type="pres">
      <dgm:prSet presAssocID="{89B3C13C-1B09-479F-B6AA-82EC6A2C5A4D}" presName="desTx" presStyleLbl="alignAccFollowNode1" presStyleIdx="1" presStyleCnt="3" custLinFactNeighborX="-3232" custLinFactNeighborY="-66595">
        <dgm:presLayoutVars>
          <dgm:bulletEnabled val="1"/>
        </dgm:presLayoutVars>
      </dgm:prSet>
      <dgm:spPr/>
      <dgm:t>
        <a:bodyPr/>
        <a:lstStyle/>
        <a:p>
          <a:endParaRPr lang="es-ES"/>
        </a:p>
      </dgm:t>
    </dgm:pt>
    <dgm:pt modelId="{BC7B707D-3EE1-4CBC-9171-320514851395}" type="pres">
      <dgm:prSet presAssocID="{8981ECEA-4527-4C99-AA26-77F69277CE22}" presName="space" presStyleCnt="0"/>
      <dgm:spPr/>
    </dgm:pt>
    <dgm:pt modelId="{FC05E35F-139B-4F58-93BF-737D8B749BF6}" type="pres">
      <dgm:prSet presAssocID="{9557E5C2-CD56-4178-94D2-2B659B040C4E}" presName="composite" presStyleCnt="0"/>
      <dgm:spPr/>
    </dgm:pt>
    <dgm:pt modelId="{2735E836-04EE-4356-A174-CD2B887A8754}" type="pres">
      <dgm:prSet presAssocID="{9557E5C2-CD56-4178-94D2-2B659B040C4E}" presName="parTx" presStyleLbl="alignNode1" presStyleIdx="2" presStyleCnt="3" custLinFactNeighborX="-5470" custLinFactNeighborY="-77259">
        <dgm:presLayoutVars>
          <dgm:chMax val="0"/>
          <dgm:chPref val="0"/>
          <dgm:bulletEnabled val="1"/>
        </dgm:presLayoutVars>
      </dgm:prSet>
      <dgm:spPr/>
      <dgm:t>
        <a:bodyPr/>
        <a:lstStyle/>
        <a:p>
          <a:endParaRPr lang="es-ES"/>
        </a:p>
      </dgm:t>
    </dgm:pt>
    <dgm:pt modelId="{62FBDE1C-CBEA-4972-8D7B-091D2B28A74A}" type="pres">
      <dgm:prSet presAssocID="{9557E5C2-CD56-4178-94D2-2B659B040C4E}" presName="desTx" presStyleLbl="alignAccFollowNode1" presStyleIdx="2" presStyleCnt="3" custLinFactNeighborX="-5221" custLinFactNeighborY="-63090">
        <dgm:presLayoutVars>
          <dgm:bulletEnabled val="1"/>
        </dgm:presLayoutVars>
      </dgm:prSet>
      <dgm:spPr/>
      <dgm:t>
        <a:bodyPr/>
        <a:lstStyle/>
        <a:p>
          <a:endParaRPr lang="es-ES"/>
        </a:p>
      </dgm:t>
    </dgm:pt>
  </dgm:ptLst>
  <dgm:cxnLst>
    <dgm:cxn modelId="{0DB0B32B-B2A0-46C6-B912-59627A72D377}" type="presOf" srcId="{9F7445C6-C38B-4DC3-8FE8-7E627B169AE6}" destId="{E368880A-115A-46EC-B3CA-D06CA2361EF2}" srcOrd="0" destOrd="0" presId="urn:microsoft.com/office/officeart/2005/8/layout/hList1"/>
    <dgm:cxn modelId="{BFEDBB26-8B93-4D27-B98B-5440C26EADFA}" srcId="{646A79B7-DC2D-4325-826A-42311E0F62D0}" destId="{E3DC77A5-41CE-4C0E-A775-A4AF1A8E5002}" srcOrd="1" destOrd="0" parTransId="{FB4AA320-D094-46A8-8144-2CE12D34947E}" sibTransId="{2283E4B1-7214-4BC8-816B-DE3C8111EF8A}"/>
    <dgm:cxn modelId="{230C183A-323A-4B82-ADD7-AFCB5C7D3CD6}" type="presOf" srcId="{418C688B-2D4B-440A-A030-2D5F2BDC97D1}" destId="{62FBDE1C-CBEA-4972-8D7B-091D2B28A74A}" srcOrd="0" destOrd="1" presId="urn:microsoft.com/office/officeart/2005/8/layout/hList1"/>
    <dgm:cxn modelId="{E8DFCE3F-EDAA-428B-972D-E80214E61D60}" srcId="{9557E5C2-CD56-4178-94D2-2B659B040C4E}" destId="{418C688B-2D4B-440A-A030-2D5F2BDC97D1}" srcOrd="1" destOrd="0" parTransId="{0DE4212D-C289-427A-B377-0E6938FD920D}" sibTransId="{5E1C7F19-E123-431A-865C-9E8EDDFC8B3C}"/>
    <dgm:cxn modelId="{603F7C75-F3F9-4BB1-ABE3-634B0937ADD0}" type="presOf" srcId="{89B3C13C-1B09-479F-B6AA-82EC6A2C5A4D}" destId="{8161E165-AA6E-4E2F-B0C5-2E9F7F2E8557}" srcOrd="0" destOrd="0" presId="urn:microsoft.com/office/officeart/2005/8/layout/hList1"/>
    <dgm:cxn modelId="{40AAF19E-4524-4435-B26D-50CA84FEC5EE}" type="presOf" srcId="{5D70FA67-632C-4146-A72B-6294330E1845}" destId="{8ECE9478-1142-4337-9820-216D34007645}" srcOrd="0" destOrd="0" presId="urn:microsoft.com/office/officeart/2005/8/layout/hList1"/>
    <dgm:cxn modelId="{A87D6A01-98D5-41C6-9514-0CC113097F86}" srcId="{646A79B7-DC2D-4325-826A-42311E0F62D0}" destId="{86971C7E-7B13-4E15-9F67-2EC6548E966D}" srcOrd="0" destOrd="0" parTransId="{1E149C70-E7B0-4234-B523-E9AECCACCC41}" sibTransId="{0F9BF4D3-7317-43D6-A5A2-B026D5DDA0A0}"/>
    <dgm:cxn modelId="{803F1E65-9095-47D1-ADA0-973908CEA62D}" srcId="{89B3C13C-1B09-479F-B6AA-82EC6A2C5A4D}" destId="{8CDFEF26-EED1-4F19-8E7E-EF1FBFE7AC6D}" srcOrd="1" destOrd="0" parTransId="{0C62239D-DE58-4790-816F-0C18F68C3929}" sibTransId="{FFA07EA4-FFA3-4C41-90C3-F7679C07CD56}"/>
    <dgm:cxn modelId="{05EFFF8C-FF60-45B5-98F2-4D26B1FFD499}" type="presOf" srcId="{E3DC77A5-41CE-4C0E-A775-A4AF1A8E5002}" destId="{67DFDBD0-837B-4532-BCAD-40AC5DA8ED0D}" srcOrd="0" destOrd="1" presId="urn:microsoft.com/office/officeart/2005/8/layout/hList1"/>
    <dgm:cxn modelId="{A3EE8900-050B-4A6D-9454-2DEE9B19FE07}" type="presOf" srcId="{646A79B7-DC2D-4325-826A-42311E0F62D0}" destId="{5346157F-DA9F-4391-97EF-BAFB74EB2D50}" srcOrd="0" destOrd="0" presId="urn:microsoft.com/office/officeart/2005/8/layout/hList1"/>
    <dgm:cxn modelId="{E23601DD-2E2C-4CD1-A2F4-EFD5AE772482}" srcId="{9557E5C2-CD56-4178-94D2-2B659B040C4E}" destId="{FE27312F-64B8-4FA4-B892-55ACA1B2D61C}" srcOrd="0" destOrd="0" parTransId="{4A563E7D-C4A8-4B74-AE55-929D9EED318E}" sibTransId="{669BC4F1-0D77-4CE6-BDE1-D3DAC379CE8E}"/>
    <dgm:cxn modelId="{C8F54E54-33DE-419A-A439-8ADA0DB989F9}" srcId="{89B3C13C-1B09-479F-B6AA-82EC6A2C5A4D}" destId="{5D70FA67-632C-4146-A72B-6294330E1845}" srcOrd="0" destOrd="0" parTransId="{7F9B9210-51EE-46A1-BE17-5A632EA3F8D8}" sibTransId="{43D69B1A-FF06-4630-9AFF-90E3EE911D0B}"/>
    <dgm:cxn modelId="{030205B7-ABCB-4B54-A624-2BA7D9769383}" type="presOf" srcId="{9557E5C2-CD56-4178-94D2-2B659B040C4E}" destId="{2735E836-04EE-4356-A174-CD2B887A8754}" srcOrd="0" destOrd="0" presId="urn:microsoft.com/office/officeart/2005/8/layout/hList1"/>
    <dgm:cxn modelId="{BCF78A0C-37DA-43CC-976D-57F6D2730364}" srcId="{9F7445C6-C38B-4DC3-8FE8-7E627B169AE6}" destId="{9557E5C2-CD56-4178-94D2-2B659B040C4E}" srcOrd="2" destOrd="0" parTransId="{269327D5-08BE-406A-8223-28AAF41346D1}" sibTransId="{0EDC0A74-C02E-47C8-AB05-1A06DC3F13E6}"/>
    <dgm:cxn modelId="{5E352A6D-F2A6-47CC-911C-24F61E0F810C}" type="presOf" srcId="{8CDFEF26-EED1-4F19-8E7E-EF1FBFE7AC6D}" destId="{8ECE9478-1142-4337-9820-216D34007645}" srcOrd="0" destOrd="1" presId="urn:microsoft.com/office/officeart/2005/8/layout/hList1"/>
    <dgm:cxn modelId="{C400C50D-AC01-4584-809F-EEA2A688FCC1}" type="presOf" srcId="{86971C7E-7B13-4E15-9F67-2EC6548E966D}" destId="{67DFDBD0-837B-4532-BCAD-40AC5DA8ED0D}" srcOrd="0" destOrd="0" presId="urn:microsoft.com/office/officeart/2005/8/layout/hList1"/>
    <dgm:cxn modelId="{6B7CD734-B949-42C5-B075-D5359F1D3138}" type="presOf" srcId="{FE27312F-64B8-4FA4-B892-55ACA1B2D61C}" destId="{62FBDE1C-CBEA-4972-8D7B-091D2B28A74A}" srcOrd="0" destOrd="0" presId="urn:microsoft.com/office/officeart/2005/8/layout/hList1"/>
    <dgm:cxn modelId="{4157F20D-74AA-4BA2-8072-251FF07A1FB8}" srcId="{9F7445C6-C38B-4DC3-8FE8-7E627B169AE6}" destId="{646A79B7-DC2D-4325-826A-42311E0F62D0}" srcOrd="0" destOrd="0" parTransId="{6F972326-7374-4009-BDC3-4797E4873A75}" sibTransId="{1D76654F-AEFC-4823-9FF3-64C731FF0126}"/>
    <dgm:cxn modelId="{DBB1B023-ED8E-49C5-B658-001D0AF08DCF}" srcId="{9F7445C6-C38B-4DC3-8FE8-7E627B169AE6}" destId="{89B3C13C-1B09-479F-B6AA-82EC6A2C5A4D}" srcOrd="1" destOrd="0" parTransId="{B14C3E8B-A578-4DEA-9BDA-02C441BD27E7}" sibTransId="{8981ECEA-4527-4C99-AA26-77F69277CE22}"/>
    <dgm:cxn modelId="{E8446EFC-B18A-48F5-A06B-C0E67657B4A9}" type="presParOf" srcId="{E368880A-115A-46EC-B3CA-D06CA2361EF2}" destId="{C3CA190F-640E-4246-9FE5-6365604ABEEF}" srcOrd="0" destOrd="0" presId="urn:microsoft.com/office/officeart/2005/8/layout/hList1"/>
    <dgm:cxn modelId="{2033BD15-1ABB-449A-A997-68BEF2B827A1}" type="presParOf" srcId="{C3CA190F-640E-4246-9FE5-6365604ABEEF}" destId="{5346157F-DA9F-4391-97EF-BAFB74EB2D50}" srcOrd="0" destOrd="0" presId="urn:microsoft.com/office/officeart/2005/8/layout/hList1"/>
    <dgm:cxn modelId="{F095391B-21A5-47EB-99C2-2562584A365E}" type="presParOf" srcId="{C3CA190F-640E-4246-9FE5-6365604ABEEF}" destId="{67DFDBD0-837B-4532-BCAD-40AC5DA8ED0D}" srcOrd="1" destOrd="0" presId="urn:microsoft.com/office/officeart/2005/8/layout/hList1"/>
    <dgm:cxn modelId="{4BEDB4D0-BFBA-4001-871C-3EFE32A89792}" type="presParOf" srcId="{E368880A-115A-46EC-B3CA-D06CA2361EF2}" destId="{643644D8-962C-4AB3-A34E-4EDC1DA192CC}" srcOrd="1" destOrd="0" presId="urn:microsoft.com/office/officeart/2005/8/layout/hList1"/>
    <dgm:cxn modelId="{B00E95D9-CFBC-4B6E-A50F-480C7E39CC29}" type="presParOf" srcId="{E368880A-115A-46EC-B3CA-D06CA2361EF2}" destId="{CED5F3CD-F6ED-4B69-9554-ED42F8532B32}" srcOrd="2" destOrd="0" presId="urn:microsoft.com/office/officeart/2005/8/layout/hList1"/>
    <dgm:cxn modelId="{95BBED08-D491-4A23-9237-0DC8C50C122F}" type="presParOf" srcId="{CED5F3CD-F6ED-4B69-9554-ED42F8532B32}" destId="{8161E165-AA6E-4E2F-B0C5-2E9F7F2E8557}" srcOrd="0" destOrd="0" presId="urn:microsoft.com/office/officeart/2005/8/layout/hList1"/>
    <dgm:cxn modelId="{74234763-BDF5-4CA8-BEAE-20E275DC7E8E}" type="presParOf" srcId="{CED5F3CD-F6ED-4B69-9554-ED42F8532B32}" destId="{8ECE9478-1142-4337-9820-216D34007645}" srcOrd="1" destOrd="0" presId="urn:microsoft.com/office/officeart/2005/8/layout/hList1"/>
    <dgm:cxn modelId="{6B411D82-4FBD-4946-B31E-6A635191AB40}" type="presParOf" srcId="{E368880A-115A-46EC-B3CA-D06CA2361EF2}" destId="{BC7B707D-3EE1-4CBC-9171-320514851395}" srcOrd="3" destOrd="0" presId="urn:microsoft.com/office/officeart/2005/8/layout/hList1"/>
    <dgm:cxn modelId="{9261085C-D165-4FFC-9940-245AE3DF1704}" type="presParOf" srcId="{E368880A-115A-46EC-B3CA-D06CA2361EF2}" destId="{FC05E35F-139B-4F58-93BF-737D8B749BF6}" srcOrd="4" destOrd="0" presId="urn:microsoft.com/office/officeart/2005/8/layout/hList1"/>
    <dgm:cxn modelId="{84855548-90C6-4CA1-A3CC-1D1126F4FF7A}" type="presParOf" srcId="{FC05E35F-139B-4F58-93BF-737D8B749BF6}" destId="{2735E836-04EE-4356-A174-CD2B887A8754}" srcOrd="0" destOrd="0" presId="urn:microsoft.com/office/officeart/2005/8/layout/hList1"/>
    <dgm:cxn modelId="{21FF5B34-EE67-4121-89F9-64E2CE1E6062}" type="presParOf" srcId="{FC05E35F-139B-4F58-93BF-737D8B749BF6}" destId="{62FBDE1C-CBEA-4972-8D7B-091D2B28A74A}"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D598D9-4BB4-463A-BC0D-BD078FE5386D}" type="doc">
      <dgm:prSet loTypeId="urn:microsoft.com/office/officeart/2011/layout/HexagonRadial" loCatId="cycle" qsTypeId="urn:microsoft.com/office/officeart/2005/8/quickstyle/simple1" qsCatId="simple" csTypeId="urn:microsoft.com/office/officeart/2005/8/colors/colorful1#2" csCatId="colorful" phldr="1"/>
      <dgm:spPr/>
      <dgm:t>
        <a:bodyPr/>
        <a:lstStyle/>
        <a:p>
          <a:endParaRPr lang="en-US"/>
        </a:p>
      </dgm:t>
    </dgm:pt>
    <dgm:pt modelId="{5AD47FA1-42F3-415C-B29E-6AD48C4426F8}">
      <dgm:prSet phldrT="[Text]"/>
      <dgm:spPr/>
      <dgm:t>
        <a:bodyPr/>
        <a:lstStyle/>
        <a:p>
          <a:r>
            <a:rPr lang="en-US" dirty="0"/>
            <a:t>Quality perception</a:t>
          </a:r>
        </a:p>
      </dgm:t>
    </dgm:pt>
    <dgm:pt modelId="{DA63F4CB-84AA-4650-91F6-C68ED37AF69D}" type="parTrans" cxnId="{ED45B7B9-36B9-4E4D-9E01-78DFC0BB07D8}">
      <dgm:prSet/>
      <dgm:spPr/>
      <dgm:t>
        <a:bodyPr/>
        <a:lstStyle/>
        <a:p>
          <a:endParaRPr lang="en-US"/>
        </a:p>
      </dgm:t>
    </dgm:pt>
    <dgm:pt modelId="{17959B7C-59E7-4531-A96C-D0FFE09027D3}" type="sibTrans" cxnId="{ED45B7B9-36B9-4E4D-9E01-78DFC0BB07D8}">
      <dgm:prSet/>
      <dgm:spPr/>
      <dgm:t>
        <a:bodyPr/>
        <a:lstStyle/>
        <a:p>
          <a:endParaRPr lang="en-US"/>
        </a:p>
      </dgm:t>
    </dgm:pt>
    <dgm:pt modelId="{9D46356E-271F-46EA-BBDC-C8B78DDA0885}">
      <dgm:prSet phldrT="[Text]"/>
      <dgm:spPr/>
      <dgm:t>
        <a:bodyPr/>
        <a:lstStyle/>
        <a:p>
          <a:r>
            <a:rPr lang="en-US" dirty="0"/>
            <a:t>Comfort using Data Analytics</a:t>
          </a:r>
        </a:p>
      </dgm:t>
    </dgm:pt>
    <dgm:pt modelId="{26CAE31D-FD8D-4377-BEB6-F26A033DCB4E}" type="parTrans" cxnId="{29A51A7A-D936-4B46-A00A-7B3FFCB124EE}">
      <dgm:prSet/>
      <dgm:spPr/>
      <dgm:t>
        <a:bodyPr/>
        <a:lstStyle/>
        <a:p>
          <a:endParaRPr lang="en-US"/>
        </a:p>
      </dgm:t>
    </dgm:pt>
    <dgm:pt modelId="{4F6C856C-A7D8-476C-A444-700CEB500D04}" type="sibTrans" cxnId="{29A51A7A-D936-4B46-A00A-7B3FFCB124EE}">
      <dgm:prSet/>
      <dgm:spPr/>
      <dgm:t>
        <a:bodyPr/>
        <a:lstStyle/>
        <a:p>
          <a:endParaRPr lang="en-US"/>
        </a:p>
      </dgm:t>
    </dgm:pt>
    <dgm:pt modelId="{E8E60223-C506-443D-A573-CA3A6610BF3C}">
      <dgm:prSet phldrT="[Text]"/>
      <dgm:spPr/>
      <dgm:t>
        <a:bodyPr/>
        <a:lstStyle/>
        <a:p>
          <a:r>
            <a:rPr lang="en-US" dirty="0"/>
            <a:t>Improvement to Audit</a:t>
          </a:r>
        </a:p>
      </dgm:t>
    </dgm:pt>
    <dgm:pt modelId="{44937303-4C24-4867-BC1C-590E686671E3}" type="parTrans" cxnId="{4D14BECF-BC50-4465-904F-2B5786451235}">
      <dgm:prSet/>
      <dgm:spPr/>
      <dgm:t>
        <a:bodyPr/>
        <a:lstStyle/>
        <a:p>
          <a:endParaRPr lang="en-US"/>
        </a:p>
      </dgm:t>
    </dgm:pt>
    <dgm:pt modelId="{70DAD195-8004-4566-98FD-341633F84091}" type="sibTrans" cxnId="{4D14BECF-BC50-4465-904F-2B5786451235}">
      <dgm:prSet/>
      <dgm:spPr/>
      <dgm:t>
        <a:bodyPr/>
        <a:lstStyle/>
        <a:p>
          <a:endParaRPr lang="en-US"/>
        </a:p>
      </dgm:t>
    </dgm:pt>
    <dgm:pt modelId="{FE4D8A33-5F8B-4E51-9E5E-FD7964282BF7}">
      <dgm:prSet phldrT="[Text]"/>
      <dgm:spPr/>
      <dgm:t>
        <a:bodyPr/>
        <a:lstStyle/>
        <a:p>
          <a:r>
            <a:rPr lang="en-US" dirty="0"/>
            <a:t>Usability</a:t>
          </a:r>
        </a:p>
      </dgm:t>
    </dgm:pt>
    <dgm:pt modelId="{BE9D8F46-D063-49D2-A896-60FF5D0D85FD}" type="parTrans" cxnId="{7C65F88C-CB96-4516-ACA7-7C9423C9118A}">
      <dgm:prSet/>
      <dgm:spPr/>
      <dgm:t>
        <a:bodyPr/>
        <a:lstStyle/>
        <a:p>
          <a:endParaRPr lang="en-US"/>
        </a:p>
      </dgm:t>
    </dgm:pt>
    <dgm:pt modelId="{7DFD1E53-F56D-405A-8BE4-6FBD572C13FE}" type="sibTrans" cxnId="{7C65F88C-CB96-4516-ACA7-7C9423C9118A}">
      <dgm:prSet/>
      <dgm:spPr/>
      <dgm:t>
        <a:bodyPr/>
        <a:lstStyle/>
        <a:p>
          <a:endParaRPr lang="en-US"/>
        </a:p>
      </dgm:t>
    </dgm:pt>
    <dgm:pt modelId="{D0B8DF88-D5CF-44A0-A7AD-81E9E81860B9}">
      <dgm:prSet phldrT="[Text]"/>
      <dgm:spPr/>
      <dgm:t>
        <a:bodyPr/>
        <a:lstStyle/>
        <a:p>
          <a:r>
            <a:rPr lang="en-US" dirty="0"/>
            <a:t>Understanding &amp; Awareness</a:t>
          </a:r>
        </a:p>
      </dgm:t>
    </dgm:pt>
    <dgm:pt modelId="{6FEF376D-429A-4255-B7D0-650FABC18C56}" type="parTrans" cxnId="{D81DA3FD-896E-43C7-B76F-E56AD4E84CA9}">
      <dgm:prSet/>
      <dgm:spPr/>
      <dgm:t>
        <a:bodyPr/>
        <a:lstStyle/>
        <a:p>
          <a:endParaRPr lang="en-US"/>
        </a:p>
      </dgm:t>
    </dgm:pt>
    <dgm:pt modelId="{95877A87-9379-4301-84D4-0EEEE270406A}" type="sibTrans" cxnId="{D81DA3FD-896E-43C7-B76F-E56AD4E84CA9}">
      <dgm:prSet/>
      <dgm:spPr/>
      <dgm:t>
        <a:bodyPr/>
        <a:lstStyle/>
        <a:p>
          <a:endParaRPr lang="en-US"/>
        </a:p>
      </dgm:t>
    </dgm:pt>
    <dgm:pt modelId="{469FF65F-347E-4703-BFDC-7281104CB45C}">
      <dgm:prSet phldrT="[Text]"/>
      <dgm:spPr/>
      <dgm:t>
        <a:bodyPr/>
        <a:lstStyle/>
        <a:p>
          <a:r>
            <a:rPr lang="en-US" dirty="0"/>
            <a:t>Regulation</a:t>
          </a:r>
        </a:p>
      </dgm:t>
    </dgm:pt>
    <dgm:pt modelId="{578CA64A-7732-4F21-9746-14F1CB7687C7}" type="parTrans" cxnId="{2618B16C-D23B-46B8-B42D-3CF70B42BF6B}">
      <dgm:prSet/>
      <dgm:spPr/>
      <dgm:t>
        <a:bodyPr/>
        <a:lstStyle/>
        <a:p>
          <a:endParaRPr lang="en-US"/>
        </a:p>
      </dgm:t>
    </dgm:pt>
    <dgm:pt modelId="{B6A62BBE-C786-475C-BA7F-DDFECEB2144B}" type="sibTrans" cxnId="{2618B16C-D23B-46B8-B42D-3CF70B42BF6B}">
      <dgm:prSet/>
      <dgm:spPr/>
      <dgm:t>
        <a:bodyPr/>
        <a:lstStyle/>
        <a:p>
          <a:endParaRPr lang="en-US"/>
        </a:p>
      </dgm:t>
    </dgm:pt>
    <dgm:pt modelId="{866B7DB4-C6FF-4367-A7B3-5F382EA275A9}">
      <dgm:prSet phldrT="[Text]"/>
      <dgm:spPr/>
      <dgm:t>
        <a:bodyPr/>
        <a:lstStyle/>
        <a:p>
          <a:r>
            <a:rPr lang="en-US" dirty="0"/>
            <a:t>Importance of Using Data Analytics</a:t>
          </a:r>
        </a:p>
      </dgm:t>
    </dgm:pt>
    <dgm:pt modelId="{21D127F3-4FA9-443F-AE4B-FF97F9029EB2}" type="parTrans" cxnId="{39A8CF5B-C96D-4D52-B078-81C2A7C81A06}">
      <dgm:prSet/>
      <dgm:spPr/>
      <dgm:t>
        <a:bodyPr/>
        <a:lstStyle/>
        <a:p>
          <a:endParaRPr lang="en-US"/>
        </a:p>
      </dgm:t>
    </dgm:pt>
    <dgm:pt modelId="{EC786EB2-7C09-446A-9194-BB51E7ADF89D}" type="sibTrans" cxnId="{39A8CF5B-C96D-4D52-B078-81C2A7C81A06}">
      <dgm:prSet/>
      <dgm:spPr/>
      <dgm:t>
        <a:bodyPr/>
        <a:lstStyle/>
        <a:p>
          <a:endParaRPr lang="en-US"/>
        </a:p>
      </dgm:t>
    </dgm:pt>
    <dgm:pt modelId="{022CBF01-4D6D-45E5-97CA-4D4E15E743C7}" type="pres">
      <dgm:prSet presAssocID="{46D598D9-4BB4-463A-BC0D-BD078FE5386D}" presName="Name0" presStyleCnt="0">
        <dgm:presLayoutVars>
          <dgm:chMax val="1"/>
          <dgm:chPref val="1"/>
          <dgm:dir/>
          <dgm:animOne val="branch"/>
          <dgm:animLvl val="lvl"/>
        </dgm:presLayoutVars>
      </dgm:prSet>
      <dgm:spPr/>
      <dgm:t>
        <a:bodyPr/>
        <a:lstStyle/>
        <a:p>
          <a:endParaRPr lang="es-ES"/>
        </a:p>
      </dgm:t>
    </dgm:pt>
    <dgm:pt modelId="{358BFAC9-0F43-4339-8618-71554BB11EA0}" type="pres">
      <dgm:prSet presAssocID="{5AD47FA1-42F3-415C-B29E-6AD48C4426F8}" presName="Parent" presStyleLbl="node0" presStyleIdx="0" presStyleCnt="1">
        <dgm:presLayoutVars>
          <dgm:chMax val="6"/>
          <dgm:chPref val="6"/>
        </dgm:presLayoutVars>
      </dgm:prSet>
      <dgm:spPr/>
      <dgm:t>
        <a:bodyPr/>
        <a:lstStyle/>
        <a:p>
          <a:endParaRPr lang="es-ES"/>
        </a:p>
      </dgm:t>
    </dgm:pt>
    <dgm:pt modelId="{9A5AB8CA-7CB7-4C0D-8085-24324CEE240C}" type="pres">
      <dgm:prSet presAssocID="{9D46356E-271F-46EA-BBDC-C8B78DDA0885}" presName="Accent1" presStyleCnt="0"/>
      <dgm:spPr/>
    </dgm:pt>
    <dgm:pt modelId="{79862607-8C68-4D89-8871-882CA575EBBB}" type="pres">
      <dgm:prSet presAssocID="{9D46356E-271F-46EA-BBDC-C8B78DDA0885}" presName="Accent" presStyleLbl="bgShp" presStyleIdx="0" presStyleCnt="6"/>
      <dgm:spPr/>
    </dgm:pt>
    <dgm:pt modelId="{5109152E-CA0F-4DB0-9EE5-17412D8DAF9D}" type="pres">
      <dgm:prSet presAssocID="{9D46356E-271F-46EA-BBDC-C8B78DDA0885}" presName="Child1" presStyleLbl="node1" presStyleIdx="0" presStyleCnt="6">
        <dgm:presLayoutVars>
          <dgm:chMax val="0"/>
          <dgm:chPref val="0"/>
          <dgm:bulletEnabled val="1"/>
        </dgm:presLayoutVars>
      </dgm:prSet>
      <dgm:spPr/>
      <dgm:t>
        <a:bodyPr/>
        <a:lstStyle/>
        <a:p>
          <a:endParaRPr lang="es-ES"/>
        </a:p>
      </dgm:t>
    </dgm:pt>
    <dgm:pt modelId="{6B83FD1D-861C-4242-91C8-7F4950D038D3}" type="pres">
      <dgm:prSet presAssocID="{E8E60223-C506-443D-A573-CA3A6610BF3C}" presName="Accent2" presStyleCnt="0"/>
      <dgm:spPr/>
    </dgm:pt>
    <dgm:pt modelId="{BE85E2E5-FFA1-4CB3-81FE-0BAD599670A1}" type="pres">
      <dgm:prSet presAssocID="{E8E60223-C506-443D-A573-CA3A6610BF3C}" presName="Accent" presStyleLbl="bgShp" presStyleIdx="1" presStyleCnt="6"/>
      <dgm:spPr/>
    </dgm:pt>
    <dgm:pt modelId="{9FFFC83B-203C-488B-8685-9D617F68193B}" type="pres">
      <dgm:prSet presAssocID="{E8E60223-C506-443D-A573-CA3A6610BF3C}" presName="Child2" presStyleLbl="node1" presStyleIdx="1" presStyleCnt="6">
        <dgm:presLayoutVars>
          <dgm:chMax val="0"/>
          <dgm:chPref val="0"/>
          <dgm:bulletEnabled val="1"/>
        </dgm:presLayoutVars>
      </dgm:prSet>
      <dgm:spPr/>
      <dgm:t>
        <a:bodyPr/>
        <a:lstStyle/>
        <a:p>
          <a:endParaRPr lang="es-ES"/>
        </a:p>
      </dgm:t>
    </dgm:pt>
    <dgm:pt modelId="{CD5620DC-DF11-4293-A8FF-21CA2303D1A7}" type="pres">
      <dgm:prSet presAssocID="{FE4D8A33-5F8B-4E51-9E5E-FD7964282BF7}" presName="Accent3" presStyleCnt="0"/>
      <dgm:spPr/>
    </dgm:pt>
    <dgm:pt modelId="{88AADF0A-3893-4DB5-B813-AF0F81EC9472}" type="pres">
      <dgm:prSet presAssocID="{FE4D8A33-5F8B-4E51-9E5E-FD7964282BF7}" presName="Accent" presStyleLbl="bgShp" presStyleIdx="2" presStyleCnt="6"/>
      <dgm:spPr/>
    </dgm:pt>
    <dgm:pt modelId="{5FD53AD0-518C-4383-937D-70DD7756EC98}" type="pres">
      <dgm:prSet presAssocID="{FE4D8A33-5F8B-4E51-9E5E-FD7964282BF7}" presName="Child3" presStyleLbl="node1" presStyleIdx="2" presStyleCnt="6">
        <dgm:presLayoutVars>
          <dgm:chMax val="0"/>
          <dgm:chPref val="0"/>
          <dgm:bulletEnabled val="1"/>
        </dgm:presLayoutVars>
      </dgm:prSet>
      <dgm:spPr/>
      <dgm:t>
        <a:bodyPr/>
        <a:lstStyle/>
        <a:p>
          <a:endParaRPr lang="es-ES"/>
        </a:p>
      </dgm:t>
    </dgm:pt>
    <dgm:pt modelId="{F163B76E-9F50-4A21-88E0-DE68C7657D32}" type="pres">
      <dgm:prSet presAssocID="{D0B8DF88-D5CF-44A0-A7AD-81E9E81860B9}" presName="Accent4" presStyleCnt="0"/>
      <dgm:spPr/>
    </dgm:pt>
    <dgm:pt modelId="{81B3C3AB-6178-4543-ACB9-5E418AB58D3D}" type="pres">
      <dgm:prSet presAssocID="{D0B8DF88-D5CF-44A0-A7AD-81E9E81860B9}" presName="Accent" presStyleLbl="bgShp" presStyleIdx="3" presStyleCnt="6"/>
      <dgm:spPr/>
    </dgm:pt>
    <dgm:pt modelId="{D56A279E-0757-41BB-B99D-9E320567D13B}" type="pres">
      <dgm:prSet presAssocID="{D0B8DF88-D5CF-44A0-A7AD-81E9E81860B9}" presName="Child4" presStyleLbl="node1" presStyleIdx="3" presStyleCnt="6">
        <dgm:presLayoutVars>
          <dgm:chMax val="0"/>
          <dgm:chPref val="0"/>
          <dgm:bulletEnabled val="1"/>
        </dgm:presLayoutVars>
      </dgm:prSet>
      <dgm:spPr/>
      <dgm:t>
        <a:bodyPr/>
        <a:lstStyle/>
        <a:p>
          <a:endParaRPr lang="es-ES"/>
        </a:p>
      </dgm:t>
    </dgm:pt>
    <dgm:pt modelId="{4D33BE26-B6FE-493B-88D8-D5E1009C1045}" type="pres">
      <dgm:prSet presAssocID="{469FF65F-347E-4703-BFDC-7281104CB45C}" presName="Accent5" presStyleCnt="0"/>
      <dgm:spPr/>
    </dgm:pt>
    <dgm:pt modelId="{AAC589CB-C64F-4793-A3CE-E5AE909506CD}" type="pres">
      <dgm:prSet presAssocID="{469FF65F-347E-4703-BFDC-7281104CB45C}" presName="Accent" presStyleLbl="bgShp" presStyleIdx="4" presStyleCnt="6"/>
      <dgm:spPr/>
    </dgm:pt>
    <dgm:pt modelId="{D34FDB15-2B9C-4D61-9490-29E57074753C}" type="pres">
      <dgm:prSet presAssocID="{469FF65F-347E-4703-BFDC-7281104CB45C}" presName="Child5" presStyleLbl="node1" presStyleIdx="4" presStyleCnt="6">
        <dgm:presLayoutVars>
          <dgm:chMax val="0"/>
          <dgm:chPref val="0"/>
          <dgm:bulletEnabled val="1"/>
        </dgm:presLayoutVars>
      </dgm:prSet>
      <dgm:spPr/>
      <dgm:t>
        <a:bodyPr/>
        <a:lstStyle/>
        <a:p>
          <a:endParaRPr lang="es-ES"/>
        </a:p>
      </dgm:t>
    </dgm:pt>
    <dgm:pt modelId="{F7B6A8D4-8C8B-4C3E-BDCD-B5091F2366BD}" type="pres">
      <dgm:prSet presAssocID="{866B7DB4-C6FF-4367-A7B3-5F382EA275A9}" presName="Accent6" presStyleCnt="0"/>
      <dgm:spPr/>
    </dgm:pt>
    <dgm:pt modelId="{37E0BF16-874F-4068-A85A-3AD274FA2C55}" type="pres">
      <dgm:prSet presAssocID="{866B7DB4-C6FF-4367-A7B3-5F382EA275A9}" presName="Accent" presStyleLbl="bgShp" presStyleIdx="5" presStyleCnt="6"/>
      <dgm:spPr/>
    </dgm:pt>
    <dgm:pt modelId="{D57FC8A6-85FA-4A97-81A3-51D18057F961}" type="pres">
      <dgm:prSet presAssocID="{866B7DB4-C6FF-4367-A7B3-5F382EA275A9}" presName="Child6" presStyleLbl="node1" presStyleIdx="5" presStyleCnt="6">
        <dgm:presLayoutVars>
          <dgm:chMax val="0"/>
          <dgm:chPref val="0"/>
          <dgm:bulletEnabled val="1"/>
        </dgm:presLayoutVars>
      </dgm:prSet>
      <dgm:spPr/>
      <dgm:t>
        <a:bodyPr/>
        <a:lstStyle/>
        <a:p>
          <a:endParaRPr lang="es-ES"/>
        </a:p>
      </dgm:t>
    </dgm:pt>
  </dgm:ptLst>
  <dgm:cxnLst>
    <dgm:cxn modelId="{8983F1D8-3249-43B7-BBB9-584D31CB2299}" type="presOf" srcId="{5AD47FA1-42F3-415C-B29E-6AD48C4426F8}" destId="{358BFAC9-0F43-4339-8618-71554BB11EA0}" srcOrd="0" destOrd="0" presId="urn:microsoft.com/office/officeart/2011/layout/HexagonRadial"/>
    <dgm:cxn modelId="{E7B0962B-7F73-4194-8B00-204BD71F2CAA}" type="presOf" srcId="{FE4D8A33-5F8B-4E51-9E5E-FD7964282BF7}" destId="{5FD53AD0-518C-4383-937D-70DD7756EC98}" srcOrd="0" destOrd="0" presId="urn:microsoft.com/office/officeart/2011/layout/HexagonRadial"/>
    <dgm:cxn modelId="{2618B16C-D23B-46B8-B42D-3CF70B42BF6B}" srcId="{5AD47FA1-42F3-415C-B29E-6AD48C4426F8}" destId="{469FF65F-347E-4703-BFDC-7281104CB45C}" srcOrd="4" destOrd="0" parTransId="{578CA64A-7732-4F21-9746-14F1CB7687C7}" sibTransId="{B6A62BBE-C786-475C-BA7F-DDFECEB2144B}"/>
    <dgm:cxn modelId="{4D14BECF-BC50-4465-904F-2B5786451235}" srcId="{5AD47FA1-42F3-415C-B29E-6AD48C4426F8}" destId="{E8E60223-C506-443D-A573-CA3A6610BF3C}" srcOrd="1" destOrd="0" parTransId="{44937303-4C24-4867-BC1C-590E686671E3}" sibTransId="{70DAD195-8004-4566-98FD-341633F84091}"/>
    <dgm:cxn modelId="{85B7D90E-728F-450B-926D-E209B661C9A2}" type="presOf" srcId="{866B7DB4-C6FF-4367-A7B3-5F382EA275A9}" destId="{D57FC8A6-85FA-4A97-81A3-51D18057F961}" srcOrd="0" destOrd="0" presId="urn:microsoft.com/office/officeart/2011/layout/HexagonRadial"/>
    <dgm:cxn modelId="{C1AE2B36-1171-487E-8E68-83CB69B63218}" type="presOf" srcId="{469FF65F-347E-4703-BFDC-7281104CB45C}" destId="{D34FDB15-2B9C-4D61-9490-29E57074753C}" srcOrd="0" destOrd="0" presId="urn:microsoft.com/office/officeart/2011/layout/HexagonRadial"/>
    <dgm:cxn modelId="{7C65F88C-CB96-4516-ACA7-7C9423C9118A}" srcId="{5AD47FA1-42F3-415C-B29E-6AD48C4426F8}" destId="{FE4D8A33-5F8B-4E51-9E5E-FD7964282BF7}" srcOrd="2" destOrd="0" parTransId="{BE9D8F46-D063-49D2-A896-60FF5D0D85FD}" sibTransId="{7DFD1E53-F56D-405A-8BE4-6FBD572C13FE}"/>
    <dgm:cxn modelId="{8EB8D4C2-751B-4A01-9E05-3D88F8FB30A6}" type="presOf" srcId="{9D46356E-271F-46EA-BBDC-C8B78DDA0885}" destId="{5109152E-CA0F-4DB0-9EE5-17412D8DAF9D}" srcOrd="0" destOrd="0" presId="urn:microsoft.com/office/officeart/2011/layout/HexagonRadial"/>
    <dgm:cxn modelId="{2C915A23-30D6-4D67-ABF1-9011CB87F508}" type="presOf" srcId="{E8E60223-C506-443D-A573-CA3A6610BF3C}" destId="{9FFFC83B-203C-488B-8685-9D617F68193B}" srcOrd="0" destOrd="0" presId="urn:microsoft.com/office/officeart/2011/layout/HexagonRadial"/>
    <dgm:cxn modelId="{4A1CC01D-16D5-4042-BDA3-2A781F014AE5}" type="presOf" srcId="{46D598D9-4BB4-463A-BC0D-BD078FE5386D}" destId="{022CBF01-4D6D-45E5-97CA-4D4E15E743C7}" srcOrd="0" destOrd="0" presId="urn:microsoft.com/office/officeart/2011/layout/HexagonRadial"/>
    <dgm:cxn modelId="{39A8CF5B-C96D-4D52-B078-81C2A7C81A06}" srcId="{5AD47FA1-42F3-415C-B29E-6AD48C4426F8}" destId="{866B7DB4-C6FF-4367-A7B3-5F382EA275A9}" srcOrd="5" destOrd="0" parTransId="{21D127F3-4FA9-443F-AE4B-FF97F9029EB2}" sibTransId="{EC786EB2-7C09-446A-9194-BB51E7ADF89D}"/>
    <dgm:cxn modelId="{29A51A7A-D936-4B46-A00A-7B3FFCB124EE}" srcId="{5AD47FA1-42F3-415C-B29E-6AD48C4426F8}" destId="{9D46356E-271F-46EA-BBDC-C8B78DDA0885}" srcOrd="0" destOrd="0" parTransId="{26CAE31D-FD8D-4377-BEB6-F26A033DCB4E}" sibTransId="{4F6C856C-A7D8-476C-A444-700CEB500D04}"/>
    <dgm:cxn modelId="{ED45B7B9-36B9-4E4D-9E01-78DFC0BB07D8}" srcId="{46D598D9-4BB4-463A-BC0D-BD078FE5386D}" destId="{5AD47FA1-42F3-415C-B29E-6AD48C4426F8}" srcOrd="0" destOrd="0" parTransId="{DA63F4CB-84AA-4650-91F6-C68ED37AF69D}" sibTransId="{17959B7C-59E7-4531-A96C-D0FFE09027D3}"/>
    <dgm:cxn modelId="{1D738709-2D18-4AA3-8428-E29B6CEA584E}" type="presOf" srcId="{D0B8DF88-D5CF-44A0-A7AD-81E9E81860B9}" destId="{D56A279E-0757-41BB-B99D-9E320567D13B}" srcOrd="0" destOrd="0" presId="urn:microsoft.com/office/officeart/2011/layout/HexagonRadial"/>
    <dgm:cxn modelId="{D81DA3FD-896E-43C7-B76F-E56AD4E84CA9}" srcId="{5AD47FA1-42F3-415C-B29E-6AD48C4426F8}" destId="{D0B8DF88-D5CF-44A0-A7AD-81E9E81860B9}" srcOrd="3" destOrd="0" parTransId="{6FEF376D-429A-4255-B7D0-650FABC18C56}" sibTransId="{95877A87-9379-4301-84D4-0EEEE270406A}"/>
    <dgm:cxn modelId="{31AD200D-566C-4C1C-9F3C-3127AC0D5114}" type="presParOf" srcId="{022CBF01-4D6D-45E5-97CA-4D4E15E743C7}" destId="{358BFAC9-0F43-4339-8618-71554BB11EA0}" srcOrd="0" destOrd="0" presId="urn:microsoft.com/office/officeart/2011/layout/HexagonRadial"/>
    <dgm:cxn modelId="{7F046871-A407-40ED-9674-4E01A4E1EE2B}" type="presParOf" srcId="{022CBF01-4D6D-45E5-97CA-4D4E15E743C7}" destId="{9A5AB8CA-7CB7-4C0D-8085-24324CEE240C}" srcOrd="1" destOrd="0" presId="urn:microsoft.com/office/officeart/2011/layout/HexagonRadial"/>
    <dgm:cxn modelId="{5F8D51F4-928E-4C3D-912F-107604A80F2F}" type="presParOf" srcId="{9A5AB8CA-7CB7-4C0D-8085-24324CEE240C}" destId="{79862607-8C68-4D89-8871-882CA575EBBB}" srcOrd="0" destOrd="0" presId="urn:microsoft.com/office/officeart/2011/layout/HexagonRadial"/>
    <dgm:cxn modelId="{DC694334-8527-4D56-BEAA-70D7D02D3CFA}" type="presParOf" srcId="{022CBF01-4D6D-45E5-97CA-4D4E15E743C7}" destId="{5109152E-CA0F-4DB0-9EE5-17412D8DAF9D}" srcOrd="2" destOrd="0" presId="urn:microsoft.com/office/officeart/2011/layout/HexagonRadial"/>
    <dgm:cxn modelId="{54D5A9A4-FF53-4211-AB50-CD6E4E21AD94}" type="presParOf" srcId="{022CBF01-4D6D-45E5-97CA-4D4E15E743C7}" destId="{6B83FD1D-861C-4242-91C8-7F4950D038D3}" srcOrd="3" destOrd="0" presId="urn:microsoft.com/office/officeart/2011/layout/HexagonRadial"/>
    <dgm:cxn modelId="{299228B1-424E-41B7-885F-10E92FBAEDC6}" type="presParOf" srcId="{6B83FD1D-861C-4242-91C8-7F4950D038D3}" destId="{BE85E2E5-FFA1-4CB3-81FE-0BAD599670A1}" srcOrd="0" destOrd="0" presId="urn:microsoft.com/office/officeart/2011/layout/HexagonRadial"/>
    <dgm:cxn modelId="{74CCFD2F-005F-439B-8CF8-B6A0ADB6940D}" type="presParOf" srcId="{022CBF01-4D6D-45E5-97CA-4D4E15E743C7}" destId="{9FFFC83B-203C-488B-8685-9D617F68193B}" srcOrd="4" destOrd="0" presId="urn:microsoft.com/office/officeart/2011/layout/HexagonRadial"/>
    <dgm:cxn modelId="{3782F71C-3F09-4918-93A4-1465A70A9EB0}" type="presParOf" srcId="{022CBF01-4D6D-45E5-97CA-4D4E15E743C7}" destId="{CD5620DC-DF11-4293-A8FF-21CA2303D1A7}" srcOrd="5" destOrd="0" presId="urn:microsoft.com/office/officeart/2011/layout/HexagonRadial"/>
    <dgm:cxn modelId="{FFB38631-9593-4A07-91A2-61000526C59E}" type="presParOf" srcId="{CD5620DC-DF11-4293-A8FF-21CA2303D1A7}" destId="{88AADF0A-3893-4DB5-B813-AF0F81EC9472}" srcOrd="0" destOrd="0" presId="urn:microsoft.com/office/officeart/2011/layout/HexagonRadial"/>
    <dgm:cxn modelId="{E0BDF7CE-163A-41E9-85C2-A8FAE59F44B4}" type="presParOf" srcId="{022CBF01-4D6D-45E5-97CA-4D4E15E743C7}" destId="{5FD53AD0-518C-4383-937D-70DD7756EC98}" srcOrd="6" destOrd="0" presId="urn:microsoft.com/office/officeart/2011/layout/HexagonRadial"/>
    <dgm:cxn modelId="{9B5109D5-61C6-4717-B1EF-0F3384844114}" type="presParOf" srcId="{022CBF01-4D6D-45E5-97CA-4D4E15E743C7}" destId="{F163B76E-9F50-4A21-88E0-DE68C7657D32}" srcOrd="7" destOrd="0" presId="urn:microsoft.com/office/officeart/2011/layout/HexagonRadial"/>
    <dgm:cxn modelId="{D5991A0C-D31C-41A5-9B0D-054F0C341DF1}" type="presParOf" srcId="{F163B76E-9F50-4A21-88E0-DE68C7657D32}" destId="{81B3C3AB-6178-4543-ACB9-5E418AB58D3D}" srcOrd="0" destOrd="0" presId="urn:microsoft.com/office/officeart/2011/layout/HexagonRadial"/>
    <dgm:cxn modelId="{D5CB156D-0704-422A-A82F-E5E4C6E90A46}" type="presParOf" srcId="{022CBF01-4D6D-45E5-97CA-4D4E15E743C7}" destId="{D56A279E-0757-41BB-B99D-9E320567D13B}" srcOrd="8" destOrd="0" presId="urn:microsoft.com/office/officeart/2011/layout/HexagonRadial"/>
    <dgm:cxn modelId="{CAB33B29-6326-416C-BE05-5B7EDE262198}" type="presParOf" srcId="{022CBF01-4D6D-45E5-97CA-4D4E15E743C7}" destId="{4D33BE26-B6FE-493B-88D8-D5E1009C1045}" srcOrd="9" destOrd="0" presId="urn:microsoft.com/office/officeart/2011/layout/HexagonRadial"/>
    <dgm:cxn modelId="{3365AE53-94D6-4D1E-A220-A81DB5B97266}" type="presParOf" srcId="{4D33BE26-B6FE-493B-88D8-D5E1009C1045}" destId="{AAC589CB-C64F-4793-A3CE-E5AE909506CD}" srcOrd="0" destOrd="0" presId="urn:microsoft.com/office/officeart/2011/layout/HexagonRadial"/>
    <dgm:cxn modelId="{F086BC9C-092A-455A-82F5-073B9FD7345C}" type="presParOf" srcId="{022CBF01-4D6D-45E5-97CA-4D4E15E743C7}" destId="{D34FDB15-2B9C-4D61-9490-29E57074753C}" srcOrd="10" destOrd="0" presId="urn:microsoft.com/office/officeart/2011/layout/HexagonRadial"/>
    <dgm:cxn modelId="{2D74D121-75DF-4916-AC26-745607689D4F}" type="presParOf" srcId="{022CBF01-4D6D-45E5-97CA-4D4E15E743C7}" destId="{F7B6A8D4-8C8B-4C3E-BDCD-B5091F2366BD}" srcOrd="11" destOrd="0" presId="urn:microsoft.com/office/officeart/2011/layout/HexagonRadial"/>
    <dgm:cxn modelId="{1416EF88-6C8C-42C5-88F6-5E7A82C52A87}" type="presParOf" srcId="{F7B6A8D4-8C8B-4C3E-BDCD-B5091F2366BD}" destId="{37E0BF16-874F-4068-A85A-3AD274FA2C55}" srcOrd="0" destOrd="0" presId="urn:microsoft.com/office/officeart/2011/layout/HexagonRadial"/>
    <dgm:cxn modelId="{CEFAC7C2-4E2F-4FCB-9E5E-BCAF6CE937B6}" type="presParOf" srcId="{022CBF01-4D6D-45E5-97CA-4D4E15E743C7}" destId="{D57FC8A6-85FA-4A97-81A3-51D18057F961}" srcOrd="12" destOrd="0" presId="urn:microsoft.com/office/officeart/2011/layout/HexagonRadial"/>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6157F-DA9F-4391-97EF-BAFB74EB2D50}">
      <dsp:nvSpPr>
        <dsp:cNvPr id="0" name=""/>
        <dsp:cNvSpPr/>
      </dsp:nvSpPr>
      <dsp:spPr>
        <a:xfrm>
          <a:off x="0" y="394914"/>
          <a:ext cx="3343274" cy="98749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Willingness to use Data Analytics</a:t>
          </a:r>
        </a:p>
      </dsp:txBody>
      <dsp:txXfrm>
        <a:off x="0" y="394914"/>
        <a:ext cx="3343274" cy="987491"/>
      </dsp:txXfrm>
    </dsp:sp>
    <dsp:sp modelId="{67DFDBD0-837B-4532-BCAD-40AC5DA8ED0D}">
      <dsp:nvSpPr>
        <dsp:cNvPr id="0" name=""/>
        <dsp:cNvSpPr/>
      </dsp:nvSpPr>
      <dsp:spPr>
        <a:xfrm>
          <a:off x="0" y="1382409"/>
          <a:ext cx="3343274" cy="118584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Auditors</a:t>
          </a:r>
        </a:p>
        <a:p>
          <a:pPr marL="228600" lvl="1" indent="-228600" algn="l" defTabSz="1200150">
            <a:lnSpc>
              <a:spcPct val="90000"/>
            </a:lnSpc>
            <a:spcBef>
              <a:spcPct val="0"/>
            </a:spcBef>
            <a:spcAft>
              <a:spcPct val="15000"/>
            </a:spcAft>
            <a:buChar char="•"/>
          </a:pPr>
          <a:r>
            <a:rPr lang="en-US" sz="2700" kern="1200" dirty="0"/>
            <a:t>Data Analysts</a:t>
          </a:r>
        </a:p>
      </dsp:txBody>
      <dsp:txXfrm>
        <a:off x="0" y="1382409"/>
        <a:ext cx="3343274" cy="1185840"/>
      </dsp:txXfrm>
    </dsp:sp>
    <dsp:sp modelId="{8161E165-AA6E-4E2F-B0C5-2E9F7F2E8557}">
      <dsp:nvSpPr>
        <dsp:cNvPr id="0" name=""/>
        <dsp:cNvSpPr/>
      </dsp:nvSpPr>
      <dsp:spPr>
        <a:xfrm>
          <a:off x="3723323" y="369979"/>
          <a:ext cx="3343274" cy="98749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Importance of using Data Analytics</a:t>
          </a:r>
        </a:p>
      </dsp:txBody>
      <dsp:txXfrm>
        <a:off x="3723323" y="369979"/>
        <a:ext cx="3343274" cy="987491"/>
      </dsp:txXfrm>
    </dsp:sp>
    <dsp:sp modelId="{8ECE9478-1142-4337-9820-216D34007645}">
      <dsp:nvSpPr>
        <dsp:cNvPr id="0" name=""/>
        <dsp:cNvSpPr/>
      </dsp:nvSpPr>
      <dsp:spPr>
        <a:xfrm>
          <a:off x="3706707" y="1374096"/>
          <a:ext cx="3343274" cy="118584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Auditors</a:t>
          </a:r>
        </a:p>
        <a:p>
          <a:pPr marL="228600" lvl="1" indent="-228600" algn="l" defTabSz="1200150">
            <a:lnSpc>
              <a:spcPct val="90000"/>
            </a:lnSpc>
            <a:spcBef>
              <a:spcPct val="0"/>
            </a:spcBef>
            <a:spcAft>
              <a:spcPct val="15000"/>
            </a:spcAft>
            <a:buChar char="•"/>
          </a:pPr>
          <a:r>
            <a:rPr lang="en-US" sz="2700" kern="1200" dirty="0"/>
            <a:t>Data Analysts</a:t>
          </a:r>
        </a:p>
      </dsp:txBody>
      <dsp:txXfrm>
        <a:off x="3706707" y="1374096"/>
        <a:ext cx="3343274" cy="1185840"/>
      </dsp:txXfrm>
    </dsp:sp>
    <dsp:sp modelId="{2735E836-04EE-4356-A174-CD2B887A8754}">
      <dsp:nvSpPr>
        <dsp:cNvPr id="0" name=""/>
        <dsp:cNvSpPr/>
      </dsp:nvSpPr>
      <dsp:spPr>
        <a:xfrm>
          <a:off x="7443218" y="413390"/>
          <a:ext cx="3343274" cy="987491"/>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Sufficient Training to use Data Analytics</a:t>
          </a:r>
        </a:p>
      </dsp:txBody>
      <dsp:txXfrm>
        <a:off x="7443218" y="413390"/>
        <a:ext cx="3343274" cy="987491"/>
      </dsp:txXfrm>
    </dsp:sp>
    <dsp:sp modelId="{62FBDE1C-CBEA-4972-8D7B-091D2B28A74A}">
      <dsp:nvSpPr>
        <dsp:cNvPr id="0" name=""/>
        <dsp:cNvSpPr/>
      </dsp:nvSpPr>
      <dsp:spPr>
        <a:xfrm>
          <a:off x="7451543" y="1415660"/>
          <a:ext cx="3343274" cy="118584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Auditors </a:t>
          </a:r>
        </a:p>
        <a:p>
          <a:pPr marL="228600" lvl="1" indent="-228600" algn="l" defTabSz="1200150">
            <a:lnSpc>
              <a:spcPct val="90000"/>
            </a:lnSpc>
            <a:spcBef>
              <a:spcPct val="0"/>
            </a:spcBef>
            <a:spcAft>
              <a:spcPct val="15000"/>
            </a:spcAft>
            <a:buChar char="•"/>
          </a:pPr>
          <a:r>
            <a:rPr lang="en-US" sz="2700" kern="1200" dirty="0"/>
            <a:t>Data Analysts</a:t>
          </a:r>
        </a:p>
      </dsp:txBody>
      <dsp:txXfrm>
        <a:off x="7451543" y="1415660"/>
        <a:ext cx="3343274" cy="1185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BFAC9-0F43-4339-8618-71554BB11EA0}">
      <dsp:nvSpPr>
        <dsp:cNvPr id="0" name=""/>
        <dsp:cNvSpPr/>
      </dsp:nvSpPr>
      <dsp:spPr>
        <a:xfrm>
          <a:off x="4558274" y="1460075"/>
          <a:ext cx="1855819" cy="160535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Quality perception</a:t>
          </a:r>
        </a:p>
      </dsp:txBody>
      <dsp:txXfrm>
        <a:off x="4865809" y="1726106"/>
        <a:ext cx="1240749" cy="1073297"/>
      </dsp:txXfrm>
    </dsp:sp>
    <dsp:sp modelId="{BE85E2E5-FFA1-4CB3-81FE-0BAD599670A1}">
      <dsp:nvSpPr>
        <dsp:cNvPr id="0" name=""/>
        <dsp:cNvSpPr/>
      </dsp:nvSpPr>
      <dsp:spPr>
        <a:xfrm>
          <a:off x="5720374" y="692019"/>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9152E-CA0F-4DB0-9EE5-17412D8DAF9D}">
      <dsp:nvSpPr>
        <dsp:cNvPr id="0" name=""/>
        <dsp:cNvSpPr/>
      </dsp:nvSpPr>
      <dsp:spPr>
        <a:xfrm>
          <a:off x="4729222" y="0"/>
          <a:ext cx="1520831" cy="1315697"/>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Comfort using Data Analytics</a:t>
          </a:r>
        </a:p>
      </dsp:txBody>
      <dsp:txXfrm>
        <a:off x="4981256" y="218039"/>
        <a:ext cx="1016763" cy="879619"/>
      </dsp:txXfrm>
    </dsp:sp>
    <dsp:sp modelId="{88AADF0A-3893-4DB5-B813-AF0F81EC9472}">
      <dsp:nvSpPr>
        <dsp:cNvPr id="0" name=""/>
        <dsp:cNvSpPr/>
      </dsp:nvSpPr>
      <dsp:spPr>
        <a:xfrm>
          <a:off x="6537556" y="1819889"/>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FFC83B-203C-488B-8685-9D617F68193B}">
      <dsp:nvSpPr>
        <dsp:cNvPr id="0" name=""/>
        <dsp:cNvSpPr/>
      </dsp:nvSpPr>
      <dsp:spPr>
        <a:xfrm>
          <a:off x="6124000" y="809242"/>
          <a:ext cx="1520831" cy="1315697"/>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Improvement to Audit</a:t>
          </a:r>
        </a:p>
      </dsp:txBody>
      <dsp:txXfrm>
        <a:off x="6376034" y="1027281"/>
        <a:ext cx="1016763" cy="879619"/>
      </dsp:txXfrm>
    </dsp:sp>
    <dsp:sp modelId="{81B3C3AB-6178-4543-ACB9-5E418AB58D3D}">
      <dsp:nvSpPr>
        <dsp:cNvPr id="0" name=""/>
        <dsp:cNvSpPr/>
      </dsp:nvSpPr>
      <dsp:spPr>
        <a:xfrm>
          <a:off x="5969888" y="3093043"/>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53AD0-518C-4383-937D-70DD7756EC98}">
      <dsp:nvSpPr>
        <dsp:cNvPr id="0" name=""/>
        <dsp:cNvSpPr/>
      </dsp:nvSpPr>
      <dsp:spPr>
        <a:xfrm>
          <a:off x="6124000" y="2400118"/>
          <a:ext cx="1520831" cy="1315697"/>
        </a:xfrm>
        <a:prstGeom prst="hexagon">
          <a:avLst>
            <a:gd name="adj" fmla="val 2857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Usability</a:t>
          </a:r>
        </a:p>
      </dsp:txBody>
      <dsp:txXfrm>
        <a:off x="6376034" y="2618157"/>
        <a:ext cx="1016763" cy="879619"/>
      </dsp:txXfrm>
    </dsp:sp>
    <dsp:sp modelId="{AAC589CB-C64F-4793-A3CE-E5AE909506CD}">
      <dsp:nvSpPr>
        <dsp:cNvPr id="0" name=""/>
        <dsp:cNvSpPr/>
      </dsp:nvSpPr>
      <dsp:spPr>
        <a:xfrm>
          <a:off x="4561727" y="3225201"/>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A279E-0757-41BB-B99D-9E320567D13B}">
      <dsp:nvSpPr>
        <dsp:cNvPr id="0" name=""/>
        <dsp:cNvSpPr/>
      </dsp:nvSpPr>
      <dsp:spPr>
        <a:xfrm>
          <a:off x="4729222" y="3210265"/>
          <a:ext cx="1520831" cy="1315697"/>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Understanding &amp; Awareness</a:t>
          </a:r>
        </a:p>
      </dsp:txBody>
      <dsp:txXfrm>
        <a:off x="4981256" y="3428304"/>
        <a:ext cx="1016763" cy="879619"/>
      </dsp:txXfrm>
    </dsp:sp>
    <dsp:sp modelId="{37E0BF16-874F-4068-A85A-3AD274FA2C55}">
      <dsp:nvSpPr>
        <dsp:cNvPr id="0" name=""/>
        <dsp:cNvSpPr/>
      </dsp:nvSpPr>
      <dsp:spPr>
        <a:xfrm>
          <a:off x="3731163" y="2097783"/>
          <a:ext cx="700195" cy="60331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4FDB15-2B9C-4D61-9490-29E57074753C}">
      <dsp:nvSpPr>
        <dsp:cNvPr id="0" name=""/>
        <dsp:cNvSpPr/>
      </dsp:nvSpPr>
      <dsp:spPr>
        <a:xfrm>
          <a:off x="3327968" y="2401023"/>
          <a:ext cx="1520831" cy="1315697"/>
        </a:xfrm>
        <a:prstGeom prst="hexagon">
          <a:avLst>
            <a:gd name="adj" fmla="val 2857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Regulation</a:t>
          </a:r>
        </a:p>
      </dsp:txBody>
      <dsp:txXfrm>
        <a:off x="3580002" y="2619062"/>
        <a:ext cx="1016763" cy="879619"/>
      </dsp:txXfrm>
    </dsp:sp>
    <dsp:sp modelId="{D57FC8A6-85FA-4A97-81A3-51D18057F961}">
      <dsp:nvSpPr>
        <dsp:cNvPr id="0" name=""/>
        <dsp:cNvSpPr/>
      </dsp:nvSpPr>
      <dsp:spPr>
        <a:xfrm>
          <a:off x="3327968" y="807431"/>
          <a:ext cx="1520831" cy="1315697"/>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Importance of Using Data Analytics</a:t>
          </a:r>
        </a:p>
      </dsp:txBody>
      <dsp:txXfrm>
        <a:off x="3580002" y="1025470"/>
        <a:ext cx="1016763" cy="87961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4B953E1B-CF72-4AF2-80C9-1CDB1E0897DB}" type="datetime1">
              <a:rPr lang="en-GB" altLang="en-US"/>
              <a:pPr>
                <a:defRPr/>
              </a:pPr>
              <a:t>18/03/2019</a:t>
            </a:fld>
            <a:endParaRPr lang="en-US" altLang="en-US"/>
          </a:p>
        </p:txBody>
      </p:sp>
      <p:sp>
        <p:nvSpPr>
          <p:cNvPr id="5"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82A6BEF0-3877-40AD-859A-968B09F126FD}" type="slidenum">
              <a:rPr lang="en-US" altLang="en-US"/>
              <a:pPr>
                <a:defRPr/>
              </a:pPr>
              <a:t>‹Nº›</a:t>
            </a:fld>
            <a:endParaRPr lang="en-US" altLang="en-US"/>
          </a:p>
        </p:txBody>
      </p:sp>
    </p:spTree>
    <p:extLst>
      <p:ext uri="{BB962C8B-B14F-4D97-AF65-F5344CB8AC3E}">
        <p14:creationId xmlns:p14="http://schemas.microsoft.com/office/powerpoint/2010/main" xmlns="" val="1934103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86ABB09D-EF74-4103-B192-A5B896A421A4}" type="datetime1">
              <a:rPr lang="en-GB" altLang="en-US"/>
              <a:pPr>
                <a:defRPr/>
              </a:pPr>
              <a:t>18/03/2019</a:t>
            </a:fld>
            <a:endParaRPr lang="en-US" altLang="en-US"/>
          </a:p>
        </p:txBody>
      </p:sp>
      <p:sp>
        <p:nvSpPr>
          <p:cNvPr id="5"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6D3A1C8E-825A-4818-904D-37EAE306DBC5}" type="slidenum">
              <a:rPr lang="en-US" altLang="en-US"/>
              <a:pPr>
                <a:defRPr/>
              </a:pPr>
              <a:t>‹Nº›</a:t>
            </a:fld>
            <a:endParaRPr lang="en-US" altLang="en-US"/>
          </a:p>
        </p:txBody>
      </p:sp>
    </p:spTree>
    <p:extLst>
      <p:ext uri="{BB962C8B-B14F-4D97-AF65-F5344CB8AC3E}">
        <p14:creationId xmlns:p14="http://schemas.microsoft.com/office/powerpoint/2010/main" xmlns="" val="2713942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59665823-B417-4532-86D8-E993D358BA80}" type="datetime1">
              <a:rPr lang="en-GB" altLang="en-US"/>
              <a:pPr>
                <a:defRPr/>
              </a:pPr>
              <a:t>18/03/2019</a:t>
            </a:fld>
            <a:endParaRPr lang="en-US" altLang="en-US"/>
          </a:p>
        </p:txBody>
      </p:sp>
      <p:sp>
        <p:nvSpPr>
          <p:cNvPr id="5"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3972D4E5-AF80-45CA-A684-F7F1B4FE5625}" type="slidenum">
              <a:rPr lang="en-US" altLang="en-US"/>
              <a:pPr>
                <a:defRPr/>
              </a:pPr>
              <a:t>‹Nº›</a:t>
            </a:fld>
            <a:endParaRPr lang="en-US" altLang="en-US"/>
          </a:p>
        </p:txBody>
      </p:sp>
    </p:spTree>
    <p:extLst>
      <p:ext uri="{BB962C8B-B14F-4D97-AF65-F5344CB8AC3E}">
        <p14:creationId xmlns:p14="http://schemas.microsoft.com/office/powerpoint/2010/main" xmlns="" val="1493211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19697" y="358777"/>
            <a:ext cx="10945284" cy="792163"/>
          </a:xfrm>
        </p:spPr>
        <p:txBody>
          <a:bodyPr/>
          <a:lstStyle/>
          <a:p>
            <a:r>
              <a:rPr lang="en-US"/>
              <a:t>Click to edit Master title style</a:t>
            </a:r>
            <a:endParaRPr lang="en-GB"/>
          </a:p>
        </p:txBody>
      </p:sp>
      <p:sp>
        <p:nvSpPr>
          <p:cNvPr id="3" name="Table Placeholder 2"/>
          <p:cNvSpPr>
            <a:spLocks noGrp="1"/>
          </p:cNvSpPr>
          <p:nvPr>
            <p:ph type="tbl" idx="1"/>
          </p:nvPr>
        </p:nvSpPr>
        <p:spPr>
          <a:xfrm>
            <a:off x="719697" y="1258891"/>
            <a:ext cx="10945284" cy="4762500"/>
          </a:xfrm>
        </p:spPr>
        <p:txBody>
          <a:bodyPr rtlCol="0">
            <a:normAutofit/>
          </a:bodyPr>
          <a:lstStyle/>
          <a:p>
            <a:pPr lvl="0"/>
            <a:r>
              <a:rPr lang="en-US" noProof="0"/>
              <a:t>Click icon to add table</a:t>
            </a:r>
            <a:endParaRPr lang="en-GB" noProof="0"/>
          </a:p>
        </p:txBody>
      </p:sp>
    </p:spTree>
    <p:extLst>
      <p:ext uri="{BB962C8B-B14F-4D97-AF65-F5344CB8AC3E}">
        <p14:creationId xmlns:p14="http://schemas.microsoft.com/office/powerpoint/2010/main" xmlns="" val="379376271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0"/>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0"/>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46041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09600" y="1600200"/>
            <a:ext cx="10972800" cy="4525963"/>
          </a:xfrm>
          <a:prstGeom prst="rect">
            <a:avLst/>
          </a:prstGeom>
        </p:spPr>
        <p:txBody>
          <a:bodyPr/>
          <a:lstStyle/>
          <a:p>
            <a:pPr lvl="0"/>
            <a:endParaRPr lang="en-GB" noProof="0"/>
          </a:p>
        </p:txBody>
      </p:sp>
    </p:spTree>
    <p:extLst>
      <p:ext uri="{BB962C8B-B14F-4D97-AF65-F5344CB8AC3E}">
        <p14:creationId xmlns:p14="http://schemas.microsoft.com/office/powerpoint/2010/main" xmlns="" val="1085676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FFFDBB57-BE08-4C2E-86A6-AE8AAF21FAD7}" type="datetime1">
              <a:rPr lang="en-GB" altLang="en-US"/>
              <a:pPr>
                <a:defRPr/>
              </a:pPr>
              <a:t>18/03/2019</a:t>
            </a:fld>
            <a:endParaRPr lang="en-US" altLang="en-US"/>
          </a:p>
        </p:txBody>
      </p:sp>
      <p:sp>
        <p:nvSpPr>
          <p:cNvPr id="5"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E523CA5F-D50C-408B-B4BA-ADEE9427FCC8}" type="slidenum">
              <a:rPr lang="en-US" altLang="en-US"/>
              <a:pPr>
                <a:defRPr/>
              </a:pPr>
              <a:t>‹Nº›</a:t>
            </a:fld>
            <a:endParaRPr lang="en-US" altLang="en-US"/>
          </a:p>
        </p:txBody>
      </p:sp>
    </p:spTree>
    <p:extLst>
      <p:ext uri="{BB962C8B-B14F-4D97-AF65-F5344CB8AC3E}">
        <p14:creationId xmlns:p14="http://schemas.microsoft.com/office/powerpoint/2010/main" xmlns="" val="59915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8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EF2E4F74-8673-40E8-8313-4A0A5E20C24C}" type="datetime1">
              <a:rPr lang="en-GB" altLang="en-US"/>
              <a:pPr>
                <a:defRPr/>
              </a:pPr>
              <a:t>18/03/2019</a:t>
            </a:fld>
            <a:endParaRPr lang="en-US" altLang="en-US"/>
          </a:p>
        </p:txBody>
      </p:sp>
      <p:sp>
        <p:nvSpPr>
          <p:cNvPr id="5"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FCBCBC11-A49B-468A-9342-B5C2B330701C}" type="slidenum">
              <a:rPr lang="en-US" altLang="en-US"/>
              <a:pPr>
                <a:defRPr/>
              </a:pPr>
              <a:t>‹Nº›</a:t>
            </a:fld>
            <a:endParaRPr lang="en-US" altLang="en-US"/>
          </a:p>
        </p:txBody>
      </p:sp>
    </p:spTree>
    <p:extLst>
      <p:ext uri="{BB962C8B-B14F-4D97-AF65-F5344CB8AC3E}">
        <p14:creationId xmlns:p14="http://schemas.microsoft.com/office/powerpoint/2010/main" xmlns="" val="1142873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7FBD74DB-06CB-43AD-B84D-E0298F388FE0}" type="datetime1">
              <a:rPr lang="en-GB" altLang="en-US"/>
              <a:pPr>
                <a:defRPr/>
              </a:pPr>
              <a:t>18/03/2019</a:t>
            </a:fld>
            <a:endParaRPr lang="en-US" altLang="en-US"/>
          </a:p>
        </p:txBody>
      </p:sp>
      <p:sp>
        <p:nvSpPr>
          <p:cNvPr id="6"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DAC63443-2DCA-4F91-86E6-C59D317CC712}" type="slidenum">
              <a:rPr lang="en-US" altLang="en-US"/>
              <a:pPr>
                <a:defRPr/>
              </a:pPr>
              <a:t>‹Nº›</a:t>
            </a:fld>
            <a:endParaRPr lang="en-US" altLang="en-US"/>
          </a:p>
        </p:txBody>
      </p:sp>
    </p:spTree>
    <p:extLst>
      <p:ext uri="{BB962C8B-B14F-4D97-AF65-F5344CB8AC3E}">
        <p14:creationId xmlns:p14="http://schemas.microsoft.com/office/powerpoint/2010/main" xmlns="" val="317826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GB"/>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7378BC46-40CF-4E00-A9EC-E80AFDE1DF04}" type="datetime1">
              <a:rPr lang="en-GB" altLang="en-US"/>
              <a:pPr>
                <a:defRPr/>
              </a:pPr>
              <a:t>18/03/2019</a:t>
            </a:fld>
            <a:endParaRPr lang="en-US" altLang="en-US"/>
          </a:p>
        </p:txBody>
      </p:sp>
      <p:sp>
        <p:nvSpPr>
          <p:cNvPr id="8"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0BD284D1-8A33-4D47-99DB-198A48A108C8}" type="slidenum">
              <a:rPr lang="en-US" altLang="en-US"/>
              <a:pPr>
                <a:defRPr/>
              </a:pPr>
              <a:t>‹Nº›</a:t>
            </a:fld>
            <a:endParaRPr lang="en-US" altLang="en-US"/>
          </a:p>
        </p:txBody>
      </p:sp>
    </p:spTree>
    <p:extLst>
      <p:ext uri="{BB962C8B-B14F-4D97-AF65-F5344CB8AC3E}">
        <p14:creationId xmlns:p14="http://schemas.microsoft.com/office/powerpoint/2010/main" xmlns="" val="337372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F86A79D2-6711-45B1-B6FB-E10BFF4F1E37}" type="datetime1">
              <a:rPr lang="en-GB" altLang="en-US"/>
              <a:pPr>
                <a:defRPr/>
              </a:pPr>
              <a:t>18/03/2019</a:t>
            </a:fld>
            <a:endParaRPr lang="en-US" altLang="en-US"/>
          </a:p>
        </p:txBody>
      </p:sp>
      <p:sp>
        <p:nvSpPr>
          <p:cNvPr id="4"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738B1031-CAF4-4266-AA94-F1D5D2712B11}" type="slidenum">
              <a:rPr lang="en-US" altLang="en-US"/>
              <a:pPr>
                <a:defRPr/>
              </a:pPr>
              <a:t>‹Nº›</a:t>
            </a:fld>
            <a:endParaRPr lang="en-US" altLang="en-US"/>
          </a:p>
        </p:txBody>
      </p:sp>
    </p:spTree>
    <p:extLst>
      <p:ext uri="{BB962C8B-B14F-4D97-AF65-F5344CB8AC3E}">
        <p14:creationId xmlns:p14="http://schemas.microsoft.com/office/powerpoint/2010/main" xmlns="" val="360304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10EAACE1-B0CD-4B36-8968-82797A5DB6C2}" type="datetime1">
              <a:rPr lang="en-GB" altLang="en-US"/>
              <a:pPr>
                <a:defRPr/>
              </a:pPr>
              <a:t>18/03/2019</a:t>
            </a:fld>
            <a:endParaRPr lang="en-US" altLang="en-US"/>
          </a:p>
        </p:txBody>
      </p:sp>
      <p:sp>
        <p:nvSpPr>
          <p:cNvPr id="3"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03974517-46E7-4FED-B75E-FDC287B7E2BA}" type="slidenum">
              <a:rPr lang="en-US" altLang="en-US"/>
              <a:pPr>
                <a:defRPr/>
              </a:pPr>
              <a:t>‹Nº›</a:t>
            </a:fld>
            <a:endParaRPr lang="en-US" altLang="en-US"/>
          </a:p>
        </p:txBody>
      </p:sp>
    </p:spTree>
    <p:extLst>
      <p:ext uri="{BB962C8B-B14F-4D97-AF65-F5344CB8AC3E}">
        <p14:creationId xmlns:p14="http://schemas.microsoft.com/office/powerpoint/2010/main" xmlns="" val="2657081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400"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GB"/>
              <a:t>Click to edit Master text styles</a:t>
            </a:r>
          </a:p>
        </p:txBody>
      </p:sp>
      <p:sp>
        <p:nvSpPr>
          <p:cNvPr id="5"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49A83FDF-F2D3-4491-80FC-96944B1D86F9}" type="datetime1">
              <a:rPr lang="en-GB" altLang="en-US"/>
              <a:pPr>
                <a:defRPr/>
              </a:pPr>
              <a:t>18/03/2019</a:t>
            </a:fld>
            <a:endParaRPr lang="en-US" altLang="en-US"/>
          </a:p>
        </p:txBody>
      </p:sp>
      <p:sp>
        <p:nvSpPr>
          <p:cNvPr id="6"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55C3858C-97B1-4056-87D0-9E659D547C87}" type="slidenum">
              <a:rPr lang="en-US" altLang="en-US"/>
              <a:pPr>
                <a:defRPr/>
              </a:pPr>
              <a:t>‹Nº›</a:t>
            </a:fld>
            <a:endParaRPr lang="en-US" altLang="en-US"/>
          </a:p>
        </p:txBody>
      </p:sp>
    </p:spTree>
    <p:extLst>
      <p:ext uri="{BB962C8B-B14F-4D97-AF65-F5344CB8AC3E}">
        <p14:creationId xmlns:p14="http://schemas.microsoft.com/office/powerpoint/2010/main" xmlns="" val="1437261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GB"/>
              <a:t>Click to edit Master text styles</a:t>
            </a:r>
          </a:p>
        </p:txBody>
      </p:sp>
      <p:sp>
        <p:nvSpPr>
          <p:cNvPr id="5" name="Date Placeholder 3">
            <a:extLst>
              <a:ext uri="{FF2B5EF4-FFF2-40B4-BE49-F238E27FC236}">
                <a16:creationId xmlns:a16="http://schemas.microsoft.com/office/drawing/2014/main" xmlns="" id="{C930C951-0124-3846-A543-36CE47B6A027}"/>
              </a:ext>
            </a:extLst>
          </p:cNvPr>
          <p:cNvSpPr>
            <a:spLocks noGrp="1"/>
          </p:cNvSpPr>
          <p:nvPr>
            <p:ph type="dt" sz="half" idx="10"/>
          </p:nvPr>
        </p:nvSpPr>
        <p:spPr/>
        <p:txBody>
          <a:bodyPr/>
          <a:lstStyle>
            <a:lvl1pPr>
              <a:defRPr/>
            </a:lvl1pPr>
          </a:lstStyle>
          <a:p>
            <a:pPr>
              <a:defRPr/>
            </a:pPr>
            <a:fld id="{107F6F24-0908-4B45-83AB-1BE05ECB5E6C}" type="datetime1">
              <a:rPr lang="en-GB" altLang="en-US"/>
              <a:pPr>
                <a:defRPr/>
              </a:pPr>
              <a:t>18/03/2019</a:t>
            </a:fld>
            <a:endParaRPr lang="en-US" altLang="en-US"/>
          </a:p>
        </p:txBody>
      </p:sp>
      <p:sp>
        <p:nvSpPr>
          <p:cNvPr id="6" name="Footer Placeholder 4">
            <a:extLst>
              <a:ext uri="{FF2B5EF4-FFF2-40B4-BE49-F238E27FC236}">
                <a16:creationId xmlns:a16="http://schemas.microsoft.com/office/drawing/2014/main" xmlns="" id="{1E101A90-7406-5B4C-8AE7-AAD906E2CD0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xmlns="" id="{01D47ED7-62AC-1743-9DC5-BADF3AD350E2}"/>
              </a:ext>
            </a:extLst>
          </p:cNvPr>
          <p:cNvSpPr>
            <a:spLocks noGrp="1"/>
          </p:cNvSpPr>
          <p:nvPr>
            <p:ph type="sldNum" sz="quarter" idx="12"/>
          </p:nvPr>
        </p:nvSpPr>
        <p:spPr/>
        <p:txBody>
          <a:bodyPr/>
          <a:lstStyle>
            <a:lvl1pPr>
              <a:defRPr/>
            </a:lvl1pPr>
          </a:lstStyle>
          <a:p>
            <a:pPr>
              <a:defRPr/>
            </a:pPr>
            <a:fld id="{8DCBE469-18C1-4873-A1D3-35E5BBBE2351}" type="slidenum">
              <a:rPr lang="en-US" altLang="en-US"/>
              <a:pPr>
                <a:defRPr/>
              </a:pPr>
              <a:t>‹Nº›</a:t>
            </a:fld>
            <a:endParaRPr lang="en-US" altLang="en-US"/>
          </a:p>
        </p:txBody>
      </p:sp>
    </p:spTree>
    <p:extLst>
      <p:ext uri="{BB962C8B-B14F-4D97-AF65-F5344CB8AC3E}">
        <p14:creationId xmlns:p14="http://schemas.microsoft.com/office/powerpoint/2010/main" xmlns="" val="100981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xmlns="" id="{C930C951-0124-3846-A543-36CE47B6A027}"/>
              </a:ext>
            </a:extLst>
          </p:cNvPr>
          <p:cNvSpPr>
            <a:spLocks noGrp="1"/>
          </p:cNvSpPr>
          <p:nvPr>
            <p:ph type="dt" sz="half" idx="2"/>
          </p:nvPr>
        </p:nvSpPr>
        <p:spPr>
          <a:xfrm>
            <a:off x="609600" y="6356986"/>
            <a:ext cx="2844800" cy="365760"/>
          </a:xfrm>
          <a:prstGeom prst="rect">
            <a:avLst/>
          </a:prstGeom>
        </p:spPr>
        <p:txBody>
          <a:bodyPr vert="horz" wrap="square" lIns="91440" tIns="45720" rIns="91440" bIns="45720" numCol="1" anchor="ctr" anchorCtr="0" compatLnSpc="1">
            <a:prstTxWarp prst="textNoShape">
              <a:avLst/>
            </a:prstTxWarp>
          </a:bodyPr>
          <a:lstStyle>
            <a:lvl1pPr eaLnBrk="1" hangingPunct="1">
              <a:defRPr sz="1440" smtClean="0">
                <a:solidFill>
                  <a:srgbClr val="898989"/>
                </a:solidFill>
              </a:defRPr>
            </a:lvl1pPr>
          </a:lstStyle>
          <a:p>
            <a:pPr>
              <a:defRPr/>
            </a:pPr>
            <a:fld id="{190B1A40-29F1-4752-8E5A-B4D24F06F855}" type="datetime1">
              <a:rPr lang="en-GB" altLang="en-US"/>
              <a:pPr>
                <a:defRPr/>
              </a:pPr>
              <a:t>18/03/2019</a:t>
            </a:fld>
            <a:endParaRPr lang="en-US" altLang="en-US"/>
          </a:p>
        </p:txBody>
      </p:sp>
      <p:sp>
        <p:nvSpPr>
          <p:cNvPr id="5" name="Footer Placeholder 4">
            <a:extLst>
              <a:ext uri="{FF2B5EF4-FFF2-40B4-BE49-F238E27FC236}">
                <a16:creationId xmlns:a16="http://schemas.microsoft.com/office/drawing/2014/main" xmlns="" id="{1E101A90-7406-5B4C-8AE7-AAD906E2CD0A}"/>
              </a:ext>
            </a:extLst>
          </p:cNvPr>
          <p:cNvSpPr>
            <a:spLocks noGrp="1"/>
          </p:cNvSpPr>
          <p:nvPr>
            <p:ph type="ftr" sz="quarter" idx="3"/>
          </p:nvPr>
        </p:nvSpPr>
        <p:spPr>
          <a:xfrm>
            <a:off x="4165600" y="6356986"/>
            <a:ext cx="3860800" cy="36576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40">
                <a:solidFill>
                  <a:srgbClr val="898989"/>
                </a:solidFill>
              </a:defRPr>
            </a:lvl1pPr>
          </a:lstStyle>
          <a:p>
            <a:pPr>
              <a:defRPr/>
            </a:pPr>
            <a:endParaRPr lang="en-US" altLang="en-US"/>
          </a:p>
        </p:txBody>
      </p:sp>
      <p:sp>
        <p:nvSpPr>
          <p:cNvPr id="6" name="Slide Number Placeholder 5">
            <a:extLst>
              <a:ext uri="{FF2B5EF4-FFF2-40B4-BE49-F238E27FC236}">
                <a16:creationId xmlns:a16="http://schemas.microsoft.com/office/drawing/2014/main" xmlns="" id="{01D47ED7-62AC-1743-9DC5-BADF3AD350E2}"/>
              </a:ext>
            </a:extLst>
          </p:cNvPr>
          <p:cNvSpPr>
            <a:spLocks noGrp="1"/>
          </p:cNvSpPr>
          <p:nvPr>
            <p:ph type="sldNum" sz="quarter" idx="4"/>
          </p:nvPr>
        </p:nvSpPr>
        <p:spPr>
          <a:xfrm>
            <a:off x="8737600" y="6356986"/>
            <a:ext cx="2844800" cy="36576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40" smtClean="0">
                <a:solidFill>
                  <a:srgbClr val="898989"/>
                </a:solidFill>
              </a:defRPr>
            </a:lvl1pPr>
          </a:lstStyle>
          <a:p>
            <a:pPr>
              <a:defRPr/>
            </a:pPr>
            <a:fld id="{DB0B3CDE-D0B9-4331-BC03-EE147DD8E18A}" type="slidenum">
              <a:rPr lang="en-US" altLang="en-US"/>
              <a:pPr>
                <a:defRPr/>
              </a:pPr>
              <a:t>‹Nº›</a:t>
            </a:fld>
            <a:endParaRPr lang="en-US" altLang="en-US"/>
          </a:p>
        </p:txBody>
      </p:sp>
    </p:spTree>
    <p:extLst>
      <p:ext uri="{BB962C8B-B14F-4D97-AF65-F5344CB8AC3E}">
        <p14:creationId xmlns:p14="http://schemas.microsoft.com/office/powerpoint/2010/main" xmlns="" val="3416364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548640" rtl="0" eaLnBrk="0" fontAlgn="base" hangingPunct="0">
        <a:spcBef>
          <a:spcPct val="0"/>
        </a:spcBef>
        <a:spcAft>
          <a:spcPct val="0"/>
        </a:spcAft>
        <a:defRPr sz="5280" kern="1200">
          <a:solidFill>
            <a:schemeClr val="tx1"/>
          </a:solidFill>
          <a:latin typeface="+mj-lt"/>
          <a:ea typeface="MS PGothic" pitchFamily="34" charset="-128"/>
          <a:cs typeface="MS PGothic" pitchFamily="34" charset="-128"/>
        </a:defRPr>
      </a:lvl1pPr>
      <a:lvl2pPr algn="ctr" defTabSz="548640" rtl="0" eaLnBrk="0" fontAlgn="base" hangingPunct="0">
        <a:spcBef>
          <a:spcPct val="0"/>
        </a:spcBef>
        <a:spcAft>
          <a:spcPct val="0"/>
        </a:spcAft>
        <a:defRPr sz="5280">
          <a:solidFill>
            <a:schemeClr val="tx1"/>
          </a:solidFill>
          <a:latin typeface="Calibri" charset="0"/>
          <a:ea typeface="MS PGothic" pitchFamily="34" charset="-128"/>
          <a:cs typeface="MS PGothic" pitchFamily="34" charset="-128"/>
        </a:defRPr>
      </a:lvl2pPr>
      <a:lvl3pPr algn="ctr" defTabSz="548640" rtl="0" eaLnBrk="0" fontAlgn="base" hangingPunct="0">
        <a:spcBef>
          <a:spcPct val="0"/>
        </a:spcBef>
        <a:spcAft>
          <a:spcPct val="0"/>
        </a:spcAft>
        <a:defRPr sz="5280">
          <a:solidFill>
            <a:schemeClr val="tx1"/>
          </a:solidFill>
          <a:latin typeface="Calibri" charset="0"/>
          <a:ea typeface="MS PGothic" pitchFamily="34" charset="-128"/>
          <a:cs typeface="MS PGothic" pitchFamily="34" charset="-128"/>
        </a:defRPr>
      </a:lvl3pPr>
      <a:lvl4pPr algn="ctr" defTabSz="548640" rtl="0" eaLnBrk="0" fontAlgn="base" hangingPunct="0">
        <a:spcBef>
          <a:spcPct val="0"/>
        </a:spcBef>
        <a:spcAft>
          <a:spcPct val="0"/>
        </a:spcAft>
        <a:defRPr sz="5280">
          <a:solidFill>
            <a:schemeClr val="tx1"/>
          </a:solidFill>
          <a:latin typeface="Calibri" charset="0"/>
          <a:ea typeface="MS PGothic" pitchFamily="34" charset="-128"/>
          <a:cs typeface="MS PGothic" pitchFamily="34" charset="-128"/>
        </a:defRPr>
      </a:lvl4pPr>
      <a:lvl5pPr algn="ctr" defTabSz="548640" rtl="0" eaLnBrk="0" fontAlgn="base" hangingPunct="0">
        <a:spcBef>
          <a:spcPct val="0"/>
        </a:spcBef>
        <a:spcAft>
          <a:spcPct val="0"/>
        </a:spcAft>
        <a:defRPr sz="5280">
          <a:solidFill>
            <a:schemeClr val="tx1"/>
          </a:solidFill>
          <a:latin typeface="Calibri" charset="0"/>
          <a:ea typeface="MS PGothic" pitchFamily="34" charset="-128"/>
          <a:cs typeface="MS PGothic" pitchFamily="34" charset="-128"/>
        </a:defRPr>
      </a:lvl5pPr>
      <a:lvl6pPr marL="548640" algn="ctr" defTabSz="548640" rtl="0" fontAlgn="base">
        <a:spcBef>
          <a:spcPct val="0"/>
        </a:spcBef>
        <a:spcAft>
          <a:spcPct val="0"/>
        </a:spcAft>
        <a:defRPr sz="5280">
          <a:solidFill>
            <a:schemeClr val="tx1"/>
          </a:solidFill>
          <a:latin typeface="Calibri" charset="0"/>
          <a:ea typeface="ＭＳ Ｐゴシック" charset="0"/>
          <a:cs typeface="ＭＳ Ｐゴシック" charset="0"/>
        </a:defRPr>
      </a:lvl6pPr>
      <a:lvl7pPr marL="1097280" algn="ctr" defTabSz="548640" rtl="0" fontAlgn="base">
        <a:spcBef>
          <a:spcPct val="0"/>
        </a:spcBef>
        <a:spcAft>
          <a:spcPct val="0"/>
        </a:spcAft>
        <a:defRPr sz="5280">
          <a:solidFill>
            <a:schemeClr val="tx1"/>
          </a:solidFill>
          <a:latin typeface="Calibri" charset="0"/>
          <a:ea typeface="ＭＳ Ｐゴシック" charset="0"/>
          <a:cs typeface="ＭＳ Ｐゴシック" charset="0"/>
        </a:defRPr>
      </a:lvl7pPr>
      <a:lvl8pPr marL="1645920" algn="ctr" defTabSz="548640" rtl="0" fontAlgn="base">
        <a:spcBef>
          <a:spcPct val="0"/>
        </a:spcBef>
        <a:spcAft>
          <a:spcPct val="0"/>
        </a:spcAft>
        <a:defRPr sz="5280">
          <a:solidFill>
            <a:schemeClr val="tx1"/>
          </a:solidFill>
          <a:latin typeface="Calibri" charset="0"/>
          <a:ea typeface="ＭＳ Ｐゴシック" charset="0"/>
          <a:cs typeface="ＭＳ Ｐゴシック" charset="0"/>
        </a:defRPr>
      </a:lvl8pPr>
      <a:lvl9pPr marL="2194560" algn="ctr" defTabSz="548640" rtl="0" fontAlgn="base">
        <a:spcBef>
          <a:spcPct val="0"/>
        </a:spcBef>
        <a:spcAft>
          <a:spcPct val="0"/>
        </a:spcAft>
        <a:defRPr sz="5280">
          <a:solidFill>
            <a:schemeClr val="tx1"/>
          </a:solidFill>
          <a:latin typeface="Calibri" charset="0"/>
          <a:ea typeface="ＭＳ Ｐゴシック" charset="0"/>
          <a:cs typeface="ＭＳ Ｐゴシック" charset="0"/>
        </a:defRPr>
      </a:lvl9pPr>
    </p:titleStyle>
    <p:bodyStyle>
      <a:lvl1pPr marL="411480" indent="-411480" algn="l" defTabSz="548640" rtl="0" eaLnBrk="0" fontAlgn="base" hangingPunct="0">
        <a:spcBef>
          <a:spcPct val="20000"/>
        </a:spcBef>
        <a:spcAft>
          <a:spcPct val="0"/>
        </a:spcAft>
        <a:buFont typeface="Arial" panose="020B0604020202020204" pitchFamily="34" charset="0"/>
        <a:buChar char="•"/>
        <a:defRPr sz="3840" kern="1200">
          <a:solidFill>
            <a:schemeClr val="tx1"/>
          </a:solidFill>
          <a:latin typeface="+mn-lt"/>
          <a:ea typeface="MS PGothic" pitchFamily="34" charset="-128"/>
          <a:cs typeface="MS PGothic" pitchFamily="34" charset="-128"/>
        </a:defRPr>
      </a:lvl1pPr>
      <a:lvl2pPr marL="891540" indent="-342900" algn="l" defTabSz="548640" rtl="0" eaLnBrk="0" fontAlgn="base" hangingPunct="0">
        <a:spcBef>
          <a:spcPct val="20000"/>
        </a:spcBef>
        <a:spcAft>
          <a:spcPct val="0"/>
        </a:spcAft>
        <a:buFont typeface="Arial" panose="020B0604020202020204" pitchFamily="34" charset="0"/>
        <a:buChar char="–"/>
        <a:defRPr sz="3360" kern="1200">
          <a:solidFill>
            <a:schemeClr val="tx1"/>
          </a:solidFill>
          <a:latin typeface="+mn-lt"/>
          <a:ea typeface="MS PGothic" pitchFamily="34" charset="-128"/>
          <a:cs typeface="+mn-cs"/>
        </a:defRPr>
      </a:lvl2pPr>
      <a:lvl3pPr marL="1371600" indent="-274320" algn="l" defTabSz="548640" rtl="0" eaLnBrk="0" fontAlgn="base" hangingPunct="0">
        <a:spcBef>
          <a:spcPct val="20000"/>
        </a:spcBef>
        <a:spcAft>
          <a:spcPct val="0"/>
        </a:spcAft>
        <a:buFont typeface="Arial" panose="020B0604020202020204" pitchFamily="34" charset="0"/>
        <a:buChar char="•"/>
        <a:defRPr sz="2880" kern="1200">
          <a:solidFill>
            <a:schemeClr val="tx1"/>
          </a:solidFill>
          <a:latin typeface="+mn-lt"/>
          <a:ea typeface="MS PGothic" pitchFamily="34" charset="-128"/>
          <a:cs typeface="+mn-cs"/>
        </a:defRPr>
      </a:lvl3pPr>
      <a:lvl4pPr marL="1920240" indent="-274320" algn="l" defTabSz="54864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4pPr>
      <a:lvl5pPr marL="2468880" indent="-274320" algn="l" defTabSz="54864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Layout" Target="../diagrams/layout1.xml"/><Relationship Id="rId7" Type="http://schemas.openxmlformats.org/officeDocument/2006/relationships/image" Target="../media/image3.tif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diagramLayout" Target="../diagrams/layout2.xml"/><Relationship Id="rId7" Type="http://schemas.openxmlformats.org/officeDocument/2006/relationships/image" Target="../media/image3.tif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2873" y="1834863"/>
            <a:ext cx="10623665" cy="1470025"/>
          </a:xfrm>
        </p:spPr>
        <p:txBody>
          <a:bodyPr>
            <a:noAutofit/>
          </a:bodyPr>
          <a:lstStyle/>
          <a:p>
            <a:r>
              <a:rPr lang="en-GB" sz="6000" dirty="0"/>
              <a:t/>
            </a:r>
            <a:br>
              <a:rPr lang="en-GB" sz="6000" dirty="0"/>
            </a:br>
            <a:r>
              <a:rPr lang="en-GB" sz="3600" b="1" dirty="0"/>
              <a:t>The Role of Data Analytics in Improving Audit Quality: </a:t>
            </a:r>
            <a:br>
              <a:rPr lang="en-GB" sz="3600" b="1" dirty="0"/>
            </a:br>
            <a:r>
              <a:rPr lang="en-GB" sz="3600" b="1" dirty="0"/>
              <a:t>The Case of UK Big Four Audit Firms</a:t>
            </a:r>
            <a:endParaRPr lang="en-GB" sz="3600" dirty="0"/>
          </a:p>
        </p:txBody>
      </p:sp>
      <p:sp>
        <p:nvSpPr>
          <p:cNvPr id="3" name="Subtitle 2"/>
          <p:cNvSpPr>
            <a:spLocks noGrp="1"/>
          </p:cNvSpPr>
          <p:nvPr>
            <p:ph type="subTitle" idx="1"/>
          </p:nvPr>
        </p:nvSpPr>
        <p:spPr>
          <a:xfrm>
            <a:off x="770425" y="4239270"/>
            <a:ext cx="11114813" cy="1145530"/>
          </a:xfrm>
        </p:spPr>
        <p:txBody>
          <a:bodyPr>
            <a:normAutofit/>
          </a:bodyPr>
          <a:lstStyle/>
          <a:p>
            <a:r>
              <a:rPr lang="en-GB" sz="3200" dirty="0"/>
              <a:t>Helen Chong &amp; Amir Michael  </a:t>
            </a:r>
          </a:p>
          <a:p>
            <a:r>
              <a:rPr lang="en-GB" sz="2400" dirty="0"/>
              <a:t>KPMG (UK) , Durham University Business School (UK)</a:t>
            </a:r>
          </a:p>
        </p:txBody>
      </p:sp>
      <p:pic>
        <p:nvPicPr>
          <p:cNvPr id="4" name="Picture 3">
            <a:extLst>
              <a:ext uri="{FF2B5EF4-FFF2-40B4-BE49-F238E27FC236}">
                <a16:creationId xmlns:a16="http://schemas.microsoft.com/office/drawing/2014/main" xmlns="" id="{2DCAA21B-BCBD-C84D-BEB6-51AA484F2AE5}"/>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5" name="Picture 4">
            <a:extLst>
              <a:ext uri="{FF2B5EF4-FFF2-40B4-BE49-F238E27FC236}">
                <a16:creationId xmlns:a16="http://schemas.microsoft.com/office/drawing/2014/main" xmlns="" id="{8EC9C288-4253-2746-A511-9B38812AED11}"/>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318015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182" y="0"/>
            <a:ext cx="10972800" cy="1143000"/>
          </a:xfrm>
        </p:spPr>
        <p:txBody>
          <a:bodyPr/>
          <a:lstStyle/>
          <a:p>
            <a:r>
              <a:rPr lang="en-GB" sz="4800" dirty="0">
                <a:solidFill>
                  <a:schemeClr val="bg1"/>
                </a:solidFill>
              </a:rPr>
              <a:t>Quality Perception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276577210"/>
              </p:ext>
            </p:extLst>
          </p:nvPr>
        </p:nvGraphicFramePr>
        <p:xfrm>
          <a:off x="535709" y="1505525"/>
          <a:ext cx="11203710" cy="3729186"/>
        </p:xfrm>
        <a:graphic>
          <a:graphicData uri="http://schemas.openxmlformats.org/drawingml/2006/table">
            <a:tbl>
              <a:tblPr firstRow="1" firstCol="1" bandRow="1">
                <a:tableStyleId>{5C22544A-7EE6-4342-B048-85BDC9FD1C3A}</a:tableStyleId>
              </a:tblPr>
              <a:tblGrid>
                <a:gridCol w="7598589">
                  <a:extLst>
                    <a:ext uri="{9D8B030D-6E8A-4147-A177-3AD203B41FA5}">
                      <a16:colId xmlns:a16="http://schemas.microsoft.com/office/drawing/2014/main" xmlns="" val="1442718372"/>
                    </a:ext>
                  </a:extLst>
                </a:gridCol>
                <a:gridCol w="1900507">
                  <a:extLst>
                    <a:ext uri="{9D8B030D-6E8A-4147-A177-3AD203B41FA5}">
                      <a16:colId xmlns:a16="http://schemas.microsoft.com/office/drawing/2014/main" xmlns="" val="585270175"/>
                    </a:ext>
                  </a:extLst>
                </a:gridCol>
                <a:gridCol w="1704614">
                  <a:extLst>
                    <a:ext uri="{9D8B030D-6E8A-4147-A177-3AD203B41FA5}">
                      <a16:colId xmlns:a16="http://schemas.microsoft.com/office/drawing/2014/main" xmlns="" val="317907503"/>
                    </a:ext>
                  </a:extLst>
                </a:gridCol>
              </a:tblGrid>
              <a:tr h="729675">
                <a:tc>
                  <a:txBody>
                    <a:bodyPr/>
                    <a:lstStyle/>
                    <a:p>
                      <a:pPr algn="l">
                        <a:spcAft>
                          <a:spcPts val="0"/>
                        </a:spcAft>
                      </a:pPr>
                      <a:r>
                        <a:rPr lang="en-GB" sz="1600" b="1" dirty="0">
                          <a:effectLst/>
                        </a:rPr>
                        <a:t>Statements</a:t>
                      </a:r>
                      <a:endParaRPr lang="en-GB" sz="1600" b="1"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effectLst/>
                        </a:rPr>
                        <a:t>Mean of Data Analysts</a:t>
                      </a:r>
                      <a:endParaRPr lang="en-GB" sz="1600" b="1"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effectLst/>
                        </a:rPr>
                        <a:t>Mean of Auditors</a:t>
                      </a:r>
                      <a:endParaRPr lang="en-GB" sz="1600" b="1"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433788165"/>
                  </a:ext>
                </a:extLst>
              </a:tr>
              <a:tr h="999837">
                <a:tc>
                  <a:txBody>
                    <a:bodyPr/>
                    <a:lstStyle/>
                    <a:p>
                      <a:pPr algn="l">
                        <a:spcAft>
                          <a:spcPts val="0"/>
                        </a:spcAft>
                      </a:pPr>
                      <a:r>
                        <a:rPr lang="en-GB" sz="1600" b="0" dirty="0">
                          <a:effectLst/>
                        </a:rPr>
                        <a:t>Currently you feel that audit quality is partially perceived as being audited by a member of the Big Four</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1.83</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2.10</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1480231592"/>
                  </a:ext>
                </a:extLst>
              </a:tr>
              <a:tr h="999837">
                <a:tc>
                  <a:txBody>
                    <a:bodyPr/>
                    <a:lstStyle/>
                    <a:p>
                      <a:pPr algn="l">
                        <a:spcAft>
                          <a:spcPts val="0"/>
                        </a:spcAft>
                      </a:pPr>
                      <a:r>
                        <a:rPr lang="en-GB" sz="1600" b="0" dirty="0">
                          <a:effectLst/>
                        </a:rPr>
                        <a:t>Currently you feel that clients think that paying more for an audit means that the audit is of a higher quality </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1.91</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2.14</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897668129"/>
                  </a:ext>
                </a:extLst>
              </a:tr>
              <a:tr h="999837">
                <a:tc>
                  <a:txBody>
                    <a:bodyPr/>
                    <a:lstStyle/>
                    <a:p>
                      <a:pPr algn="l">
                        <a:spcAft>
                          <a:spcPts val="0"/>
                        </a:spcAft>
                      </a:pPr>
                      <a:r>
                        <a:rPr lang="en-GB" sz="1600" b="0" dirty="0">
                          <a:effectLst/>
                        </a:rPr>
                        <a:t>The use of technology and Data Analytics within an audit will be a key factor to client's perspective of audit quality in the future </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1.39</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1.45</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3500843683"/>
                  </a:ext>
                </a:extLst>
              </a:tr>
            </a:tbl>
          </a:graphicData>
        </a:graphic>
      </p:graphicFrame>
      <p:sp>
        <p:nvSpPr>
          <p:cNvPr id="6" name="Rectangle 5"/>
          <p:cNvSpPr/>
          <p:nvPr/>
        </p:nvSpPr>
        <p:spPr>
          <a:xfrm>
            <a:off x="544946" y="5320237"/>
            <a:ext cx="11185235" cy="276999"/>
          </a:xfrm>
          <a:prstGeom prst="rect">
            <a:avLst/>
          </a:prstGeom>
        </p:spPr>
        <p:txBody>
          <a:bodyPr wrap="square">
            <a:spAutoFit/>
          </a:bodyPr>
          <a:lstStyle/>
          <a:p>
            <a:pPr algn="just">
              <a:spcAft>
                <a:spcPts val="0"/>
              </a:spcAft>
            </a:pPr>
            <a:r>
              <a:rPr lang="en-GB" sz="1200" dirty="0">
                <a:latin typeface="Calibri" panose="020F0502020204030204" pitchFamily="34" charset="0"/>
                <a:ea typeface="MS Mincho"/>
                <a:cs typeface="Times New Roman" panose="02020603050405020304" pitchFamily="18" charset="0"/>
              </a:rPr>
              <a:t>* Weak significance = (ρ ≤ 0.1 for Mann-Whitney Test) **Moderate significance = (ρ ≤ 0.05 for Mann-Whitney Test)  ***Strong significance = (ρ ≤ 0.01 for Mann-Whitney Test)</a:t>
            </a:r>
          </a:p>
        </p:txBody>
      </p:sp>
      <p:pic>
        <p:nvPicPr>
          <p:cNvPr id="7" name="Picture 6">
            <a:extLst>
              <a:ext uri="{FF2B5EF4-FFF2-40B4-BE49-F238E27FC236}">
                <a16:creationId xmlns:a16="http://schemas.microsoft.com/office/drawing/2014/main" xmlns="" id="{C979C31F-49E8-934F-AFD5-0B0E94A85468}"/>
              </a:ext>
            </a:extLst>
          </p:cNvPr>
          <p:cNvPicPr>
            <a:picLocks noChangeAspect="1"/>
          </p:cNvPicPr>
          <p:nvPr/>
        </p:nvPicPr>
        <p:blipFill>
          <a:blip r:embed="rId2"/>
          <a:stretch>
            <a:fillRect/>
          </a:stretch>
        </p:blipFill>
        <p:spPr>
          <a:xfrm>
            <a:off x="5322453" y="6162255"/>
            <a:ext cx="1844504" cy="587679"/>
          </a:xfrm>
          <a:prstGeom prst="rect">
            <a:avLst/>
          </a:prstGeom>
        </p:spPr>
      </p:pic>
      <p:pic>
        <p:nvPicPr>
          <p:cNvPr id="8" name="Picture 7">
            <a:extLst>
              <a:ext uri="{FF2B5EF4-FFF2-40B4-BE49-F238E27FC236}">
                <a16:creationId xmlns:a16="http://schemas.microsoft.com/office/drawing/2014/main" xmlns="" id="{F9115169-24BA-2843-9808-70667CD2E10C}"/>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3568236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972800" cy="1143000"/>
          </a:xfrm>
        </p:spPr>
        <p:txBody>
          <a:bodyPr/>
          <a:lstStyle/>
          <a:p>
            <a:r>
              <a:rPr lang="en-GB" sz="4800" dirty="0">
                <a:solidFill>
                  <a:schemeClr val="bg1"/>
                </a:solidFill>
              </a:rPr>
              <a:t>Regulation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273335804"/>
              </p:ext>
            </p:extLst>
          </p:nvPr>
        </p:nvGraphicFramePr>
        <p:xfrm>
          <a:off x="637310" y="1699491"/>
          <a:ext cx="11212944" cy="3602182"/>
        </p:xfrm>
        <a:graphic>
          <a:graphicData uri="http://schemas.openxmlformats.org/drawingml/2006/table">
            <a:tbl>
              <a:tblPr firstRow="1" firstCol="1" bandRow="1">
                <a:tableStyleId>{5C22544A-7EE6-4342-B048-85BDC9FD1C3A}</a:tableStyleId>
              </a:tblPr>
              <a:tblGrid>
                <a:gridCol w="8017163">
                  <a:extLst>
                    <a:ext uri="{9D8B030D-6E8A-4147-A177-3AD203B41FA5}">
                      <a16:colId xmlns:a16="http://schemas.microsoft.com/office/drawing/2014/main" xmlns="" val="3150209738"/>
                    </a:ext>
                  </a:extLst>
                </a:gridCol>
                <a:gridCol w="1819563">
                  <a:extLst>
                    <a:ext uri="{9D8B030D-6E8A-4147-A177-3AD203B41FA5}">
                      <a16:colId xmlns:a16="http://schemas.microsoft.com/office/drawing/2014/main" xmlns="" val="3485482804"/>
                    </a:ext>
                  </a:extLst>
                </a:gridCol>
                <a:gridCol w="1376218">
                  <a:extLst>
                    <a:ext uri="{9D8B030D-6E8A-4147-A177-3AD203B41FA5}">
                      <a16:colId xmlns:a16="http://schemas.microsoft.com/office/drawing/2014/main" xmlns="" val="2745508300"/>
                    </a:ext>
                  </a:extLst>
                </a:gridCol>
              </a:tblGrid>
              <a:tr h="600364">
                <a:tc>
                  <a:txBody>
                    <a:bodyPr/>
                    <a:lstStyle/>
                    <a:p>
                      <a:pPr algn="l">
                        <a:spcAft>
                          <a:spcPts val="0"/>
                        </a:spcAft>
                      </a:pPr>
                      <a:r>
                        <a:rPr lang="en-GB" sz="1600" dirty="0">
                          <a:effectLst/>
                        </a:rPr>
                        <a:t>Statements</a:t>
                      </a:r>
                      <a:endParaRPr lang="en-GB" sz="160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effectLst/>
                        </a:rPr>
                        <a:t>Mean of Data Analysts</a:t>
                      </a:r>
                      <a:endParaRPr lang="en-GB" sz="160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effectLst/>
                        </a:rPr>
                        <a:t>Mean of Auditors</a:t>
                      </a:r>
                      <a:endParaRPr lang="en-GB" sz="160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1688820365"/>
                  </a:ext>
                </a:extLst>
              </a:tr>
              <a:tr h="600364">
                <a:tc>
                  <a:txBody>
                    <a:bodyPr/>
                    <a:lstStyle/>
                    <a:p>
                      <a:pPr algn="l">
                        <a:spcAft>
                          <a:spcPts val="0"/>
                        </a:spcAft>
                      </a:pPr>
                      <a:r>
                        <a:rPr lang="en-GB" sz="1600" b="0" dirty="0">
                          <a:effectLst/>
                        </a:rPr>
                        <a:t>As we introduce 100% testing in our audits with Data Analytics it will eventually be part of an auditor's job to detect fraud   </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2.70</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3.10</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883309032"/>
                  </a:ext>
                </a:extLst>
              </a:tr>
              <a:tr h="600364">
                <a:tc>
                  <a:txBody>
                    <a:bodyPr/>
                    <a:lstStyle/>
                    <a:p>
                      <a:pPr algn="l">
                        <a:spcAft>
                          <a:spcPts val="0"/>
                        </a:spcAft>
                      </a:pPr>
                      <a:r>
                        <a:rPr lang="en-GB" sz="1600" b="1" dirty="0">
                          <a:solidFill>
                            <a:srgbClr val="FFFF00"/>
                          </a:solidFill>
                          <a:effectLst/>
                        </a:rPr>
                        <a:t>You don't feel comfortable using Data Analytics in audit because there are no specific regulations regarding the use of it in audit </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solidFill>
                            <a:srgbClr val="FFFF00"/>
                          </a:solidFill>
                          <a:effectLst/>
                        </a:rPr>
                        <a:t>1.22</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solidFill>
                            <a:srgbClr val="FFFF00"/>
                          </a:solidFill>
                          <a:effectLst/>
                        </a:rPr>
                        <a:t>1.83**</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226371546"/>
                  </a:ext>
                </a:extLst>
              </a:tr>
              <a:tr h="600364">
                <a:tc>
                  <a:txBody>
                    <a:bodyPr/>
                    <a:lstStyle/>
                    <a:p>
                      <a:pPr algn="l">
                        <a:spcAft>
                          <a:spcPts val="0"/>
                        </a:spcAft>
                      </a:pPr>
                      <a:r>
                        <a:rPr lang="en-GB" sz="1600" b="0" dirty="0">
                          <a:effectLst/>
                        </a:rPr>
                        <a:t>You would be more willing to implement Data Analytics in audit if there were clear regulations or guidance in using D&amp;A in audit    </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2.27</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2.24</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3620366675"/>
                  </a:ext>
                </a:extLst>
              </a:tr>
              <a:tr h="1200726">
                <a:tc>
                  <a:txBody>
                    <a:bodyPr/>
                    <a:lstStyle/>
                    <a:p>
                      <a:pPr algn="l">
                        <a:spcAft>
                          <a:spcPts val="0"/>
                        </a:spcAft>
                      </a:pPr>
                      <a:r>
                        <a:rPr lang="en-GB" sz="1600" b="0" dirty="0">
                          <a:effectLst/>
                        </a:rPr>
                        <a:t>You think that the International Standards of Auditing (ISA) should be updated to accommodate for the use of Data Analytics as audit evidence   </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1.55</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1.81</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1097836091"/>
                  </a:ext>
                </a:extLst>
              </a:tr>
            </a:tbl>
          </a:graphicData>
        </a:graphic>
      </p:graphicFrame>
      <p:sp>
        <p:nvSpPr>
          <p:cNvPr id="6" name="Rectangle 5"/>
          <p:cNvSpPr/>
          <p:nvPr/>
        </p:nvSpPr>
        <p:spPr>
          <a:xfrm>
            <a:off x="651164" y="5396499"/>
            <a:ext cx="11185235" cy="276999"/>
          </a:xfrm>
          <a:prstGeom prst="rect">
            <a:avLst/>
          </a:prstGeom>
        </p:spPr>
        <p:txBody>
          <a:bodyPr wrap="square">
            <a:spAutoFit/>
          </a:bodyPr>
          <a:lstStyle/>
          <a:p>
            <a:pPr algn="just">
              <a:spcAft>
                <a:spcPts val="0"/>
              </a:spcAft>
            </a:pPr>
            <a:r>
              <a:rPr lang="en-GB" sz="1200" dirty="0">
                <a:latin typeface="Calibri" panose="020F0502020204030204" pitchFamily="34" charset="0"/>
                <a:ea typeface="MS Mincho"/>
                <a:cs typeface="Times New Roman" panose="02020603050405020304" pitchFamily="18" charset="0"/>
              </a:rPr>
              <a:t>* Weak significance = (ρ ≤ 0.1 for Mann-Whitney Test) **Moderate significance = (ρ ≤ 0.05 for Mann-Whitney Test)  ***Strong significance = (ρ ≤ 0.01 for Mann-Whitney Test)</a:t>
            </a:r>
          </a:p>
        </p:txBody>
      </p:sp>
      <p:pic>
        <p:nvPicPr>
          <p:cNvPr id="7" name="Picture 6">
            <a:extLst>
              <a:ext uri="{FF2B5EF4-FFF2-40B4-BE49-F238E27FC236}">
                <a16:creationId xmlns:a16="http://schemas.microsoft.com/office/drawing/2014/main" xmlns="" id="{C38403D8-EEA4-7D4D-9FD2-2E317CF92A35}"/>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8" name="Picture 7">
            <a:extLst>
              <a:ext uri="{FF2B5EF4-FFF2-40B4-BE49-F238E27FC236}">
                <a16:creationId xmlns:a16="http://schemas.microsoft.com/office/drawing/2014/main" xmlns="" id="{568527E3-D269-1C4A-8307-EF08F2B6A1E7}"/>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1430284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972800" cy="1143000"/>
          </a:xfrm>
        </p:spPr>
        <p:txBody>
          <a:bodyPr/>
          <a:lstStyle/>
          <a:p>
            <a:r>
              <a:rPr lang="en-GB" sz="4800" dirty="0">
                <a:solidFill>
                  <a:schemeClr val="bg1"/>
                </a:solidFill>
              </a:rPr>
              <a:t>Understanding &amp; Awareness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118511930"/>
              </p:ext>
            </p:extLst>
          </p:nvPr>
        </p:nvGraphicFramePr>
        <p:xfrm>
          <a:off x="304801" y="1268734"/>
          <a:ext cx="11720944" cy="4657838"/>
        </p:xfrm>
        <a:graphic>
          <a:graphicData uri="http://schemas.openxmlformats.org/drawingml/2006/table">
            <a:tbl>
              <a:tblPr firstRow="1" firstCol="1" bandRow="1">
                <a:tableStyleId>{5C22544A-7EE6-4342-B048-85BDC9FD1C3A}</a:tableStyleId>
              </a:tblPr>
              <a:tblGrid>
                <a:gridCol w="9005454">
                  <a:extLst>
                    <a:ext uri="{9D8B030D-6E8A-4147-A177-3AD203B41FA5}">
                      <a16:colId xmlns:a16="http://schemas.microsoft.com/office/drawing/2014/main" xmlns="" val="2476541995"/>
                    </a:ext>
                  </a:extLst>
                </a:gridCol>
                <a:gridCol w="1653430">
                  <a:extLst>
                    <a:ext uri="{9D8B030D-6E8A-4147-A177-3AD203B41FA5}">
                      <a16:colId xmlns:a16="http://schemas.microsoft.com/office/drawing/2014/main" xmlns="" val="248723281"/>
                    </a:ext>
                  </a:extLst>
                </a:gridCol>
                <a:gridCol w="1062060">
                  <a:extLst>
                    <a:ext uri="{9D8B030D-6E8A-4147-A177-3AD203B41FA5}">
                      <a16:colId xmlns:a16="http://schemas.microsoft.com/office/drawing/2014/main" xmlns="" val="2622222051"/>
                    </a:ext>
                  </a:extLst>
                </a:gridCol>
              </a:tblGrid>
              <a:tr h="443722">
                <a:tc>
                  <a:txBody>
                    <a:bodyPr/>
                    <a:lstStyle/>
                    <a:p>
                      <a:pPr algn="l">
                        <a:spcAft>
                          <a:spcPts val="0"/>
                        </a:spcAft>
                      </a:pPr>
                      <a:r>
                        <a:rPr lang="en-GB" sz="1600">
                          <a:effectLst/>
                        </a:rPr>
                        <a:t>Statements</a:t>
                      </a:r>
                      <a:endParaRPr lang="en-GB" sz="1600">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dirty="0">
                          <a:effectLst/>
                        </a:rPr>
                        <a:t>Mean of Data Analysts</a:t>
                      </a:r>
                      <a:endParaRPr lang="en-GB" sz="1600" dirty="0">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dirty="0">
                          <a:effectLst/>
                        </a:rPr>
                        <a:t>Mean of Auditors</a:t>
                      </a:r>
                      <a:endParaRPr lang="en-GB" sz="1600" dirty="0">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1916390022"/>
                  </a:ext>
                </a:extLst>
              </a:tr>
              <a:tr h="325396">
                <a:tc>
                  <a:txBody>
                    <a:bodyPr/>
                    <a:lstStyle/>
                    <a:p>
                      <a:pPr algn="l">
                        <a:spcAft>
                          <a:spcPts val="0"/>
                        </a:spcAft>
                      </a:pPr>
                      <a:r>
                        <a:rPr lang="en-GB" sz="1600" b="1" dirty="0">
                          <a:solidFill>
                            <a:srgbClr val="FFFF00"/>
                          </a:solidFill>
                          <a:effectLst/>
                        </a:rPr>
                        <a:t>You understand the way that projects are completed within Data Analytics   </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a:solidFill>
                            <a:srgbClr val="FFFF00"/>
                          </a:solidFill>
                          <a:effectLst/>
                        </a:rPr>
                        <a:t>1.59</a:t>
                      </a:r>
                      <a:endParaRPr lang="en-GB" sz="1600" b="1">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dirty="0">
                          <a:solidFill>
                            <a:srgbClr val="FFFF00"/>
                          </a:solidFill>
                          <a:effectLst/>
                        </a:rPr>
                        <a:t>3.32***</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3105702072"/>
                  </a:ext>
                </a:extLst>
              </a:tr>
              <a:tr h="295815">
                <a:tc>
                  <a:txBody>
                    <a:bodyPr/>
                    <a:lstStyle/>
                    <a:p>
                      <a:pPr algn="l">
                        <a:spcAft>
                          <a:spcPts val="0"/>
                        </a:spcAft>
                      </a:pPr>
                      <a:r>
                        <a:rPr lang="en-GB" sz="1600" b="0" dirty="0">
                          <a:effectLst/>
                        </a:rPr>
                        <a:t>You are aware that your firm has continuous audit tools</a:t>
                      </a:r>
                      <a:endParaRPr lang="en-GB" sz="1600" b="0" dirty="0">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a:solidFill>
                            <a:schemeClr val="bg1"/>
                          </a:solidFill>
                          <a:effectLst/>
                        </a:rPr>
                        <a:t>1.95</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a:solidFill>
                            <a:schemeClr val="bg1"/>
                          </a:solidFill>
                          <a:effectLst/>
                        </a:rPr>
                        <a:t>2.33</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620557481"/>
                  </a:ext>
                </a:extLst>
              </a:tr>
              <a:tr h="443722">
                <a:tc>
                  <a:txBody>
                    <a:bodyPr/>
                    <a:lstStyle/>
                    <a:p>
                      <a:pPr algn="l">
                        <a:spcAft>
                          <a:spcPts val="0"/>
                        </a:spcAft>
                      </a:pPr>
                      <a:r>
                        <a:rPr lang="en-GB" sz="1600" b="1" dirty="0">
                          <a:solidFill>
                            <a:srgbClr val="FFFF00"/>
                          </a:solidFill>
                          <a:effectLst/>
                        </a:rPr>
                        <a:t>Although you would like to use more Data Analytics within your audits but don't know what you can use them for</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dirty="0">
                          <a:solidFill>
                            <a:srgbClr val="FFFF00"/>
                          </a:solidFill>
                          <a:effectLst/>
                        </a:rPr>
                        <a:t>1.76</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dirty="0">
                          <a:solidFill>
                            <a:srgbClr val="FFFF00"/>
                          </a:solidFill>
                          <a:effectLst/>
                        </a:rPr>
                        <a:t>2.39*</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3113024772"/>
                  </a:ext>
                </a:extLst>
              </a:tr>
              <a:tr h="295815">
                <a:tc>
                  <a:txBody>
                    <a:bodyPr/>
                    <a:lstStyle/>
                    <a:p>
                      <a:pPr algn="l">
                        <a:spcAft>
                          <a:spcPts val="0"/>
                        </a:spcAft>
                      </a:pPr>
                      <a:r>
                        <a:rPr lang="en-GB" sz="1600" b="0" dirty="0">
                          <a:effectLst/>
                        </a:rPr>
                        <a:t>Although you would like to use more Data Analytics within your audits but don't know who to contact</a:t>
                      </a:r>
                      <a:endParaRPr lang="en-GB" sz="1600" b="0" dirty="0">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dirty="0">
                          <a:solidFill>
                            <a:schemeClr val="bg1"/>
                          </a:solidFill>
                          <a:effectLst/>
                        </a:rPr>
                        <a:t>1.24</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dirty="0">
                          <a:solidFill>
                            <a:schemeClr val="bg1"/>
                          </a:solidFill>
                          <a:effectLst/>
                        </a:rPr>
                        <a:t>1.87</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3021911071"/>
                  </a:ext>
                </a:extLst>
              </a:tr>
              <a:tr h="325396">
                <a:tc>
                  <a:txBody>
                    <a:bodyPr/>
                    <a:lstStyle/>
                    <a:p>
                      <a:pPr algn="l">
                        <a:spcAft>
                          <a:spcPts val="0"/>
                        </a:spcAft>
                      </a:pPr>
                      <a:r>
                        <a:rPr lang="en-GB" sz="1600" b="1" dirty="0">
                          <a:solidFill>
                            <a:srgbClr val="FFFF00"/>
                          </a:solidFill>
                          <a:effectLst/>
                        </a:rPr>
                        <a:t>The training provided by your firm is sufficient for employees to know what tools are available </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a:solidFill>
                            <a:srgbClr val="FFFF00"/>
                          </a:solidFill>
                          <a:effectLst/>
                        </a:rPr>
                        <a:t>2.29</a:t>
                      </a:r>
                      <a:endParaRPr lang="en-GB" sz="1600" b="1">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dirty="0">
                          <a:solidFill>
                            <a:srgbClr val="FFFF00"/>
                          </a:solidFill>
                          <a:effectLst/>
                        </a:rPr>
                        <a:t>2.96*</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2130913732"/>
                  </a:ext>
                </a:extLst>
              </a:tr>
              <a:tr h="325396">
                <a:tc>
                  <a:txBody>
                    <a:bodyPr/>
                    <a:lstStyle/>
                    <a:p>
                      <a:pPr algn="l">
                        <a:spcAft>
                          <a:spcPts val="0"/>
                        </a:spcAft>
                      </a:pPr>
                      <a:r>
                        <a:rPr lang="en-GB" sz="1600" b="1" dirty="0">
                          <a:solidFill>
                            <a:srgbClr val="FFFF00"/>
                          </a:solidFill>
                          <a:effectLst/>
                        </a:rPr>
                        <a:t>The training provided by your firm enables proficient use of self-service Data Analytics tools</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a:solidFill>
                            <a:srgbClr val="FFFF00"/>
                          </a:solidFill>
                          <a:effectLst/>
                        </a:rPr>
                        <a:t>2.57</a:t>
                      </a:r>
                      <a:endParaRPr lang="en-GB" sz="1600" b="1">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dirty="0">
                          <a:solidFill>
                            <a:srgbClr val="FFFF00"/>
                          </a:solidFill>
                          <a:effectLst/>
                        </a:rPr>
                        <a:t>3.13*</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936289969"/>
                  </a:ext>
                </a:extLst>
              </a:tr>
              <a:tr h="443722">
                <a:tc>
                  <a:txBody>
                    <a:bodyPr/>
                    <a:lstStyle/>
                    <a:p>
                      <a:pPr algn="l">
                        <a:spcAft>
                          <a:spcPts val="0"/>
                        </a:spcAft>
                      </a:pPr>
                      <a:r>
                        <a:rPr lang="en-GB" sz="1600" b="0" dirty="0">
                          <a:effectLst/>
                        </a:rPr>
                        <a:t>You would like your firm to provide more training for complex Data Analytics tools such as </a:t>
                      </a:r>
                      <a:r>
                        <a:rPr lang="en-GB" sz="1600" b="0" dirty="0" err="1">
                          <a:effectLst/>
                        </a:rPr>
                        <a:t>Alteryx</a:t>
                      </a:r>
                      <a:r>
                        <a:rPr lang="en-GB" sz="1600" b="0" dirty="0">
                          <a:effectLst/>
                        </a:rPr>
                        <a:t>, SQL and Tableau </a:t>
                      </a:r>
                      <a:endParaRPr lang="en-GB" sz="1600" b="0" dirty="0">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a:solidFill>
                            <a:schemeClr val="bg1"/>
                          </a:solidFill>
                          <a:effectLst/>
                        </a:rPr>
                        <a:t>1.71</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a:solidFill>
                            <a:schemeClr val="bg1"/>
                          </a:solidFill>
                          <a:effectLst/>
                        </a:rPr>
                        <a:t>1.48</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1268804346"/>
                  </a:ext>
                </a:extLst>
              </a:tr>
              <a:tr h="739536">
                <a:tc>
                  <a:txBody>
                    <a:bodyPr/>
                    <a:lstStyle/>
                    <a:p>
                      <a:pPr algn="l">
                        <a:spcAft>
                          <a:spcPts val="0"/>
                        </a:spcAft>
                      </a:pPr>
                      <a:r>
                        <a:rPr lang="en-GB" sz="1600" b="1" dirty="0">
                          <a:solidFill>
                            <a:srgbClr val="FFFF00"/>
                          </a:solidFill>
                          <a:effectLst/>
                        </a:rPr>
                        <a:t>You would like more auditors to have access to Data Analytics tools and programs such as </a:t>
                      </a:r>
                      <a:r>
                        <a:rPr lang="en-GB" sz="1600" b="1" dirty="0" err="1">
                          <a:solidFill>
                            <a:srgbClr val="FFFF00"/>
                          </a:solidFill>
                          <a:effectLst/>
                        </a:rPr>
                        <a:t>Alteryx</a:t>
                      </a:r>
                      <a:r>
                        <a:rPr lang="en-GB" sz="1600" b="1" dirty="0">
                          <a:solidFill>
                            <a:srgbClr val="FFFF00"/>
                          </a:solidFill>
                          <a:effectLst/>
                        </a:rPr>
                        <a:t> and Tableau to gain experience using them and so that they understand in more detail how each tool works and use them themselves  </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a:solidFill>
                            <a:srgbClr val="FFFF00"/>
                          </a:solidFill>
                          <a:effectLst/>
                        </a:rPr>
                        <a:t>2.48</a:t>
                      </a:r>
                      <a:endParaRPr lang="en-GB" sz="1600" b="1">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dirty="0">
                          <a:solidFill>
                            <a:srgbClr val="FFFF00"/>
                          </a:solidFill>
                          <a:effectLst/>
                        </a:rPr>
                        <a:t>1.71**</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241875113"/>
                  </a:ext>
                </a:extLst>
              </a:tr>
              <a:tr h="295815">
                <a:tc>
                  <a:txBody>
                    <a:bodyPr/>
                    <a:lstStyle/>
                    <a:p>
                      <a:pPr algn="l">
                        <a:spcAft>
                          <a:spcPts val="0"/>
                        </a:spcAft>
                      </a:pPr>
                      <a:r>
                        <a:rPr lang="en-GB" sz="1600" b="0" dirty="0">
                          <a:effectLst/>
                        </a:rPr>
                        <a:t>You would like to be more involved in the projects you ask the data analytics team to assist with</a:t>
                      </a:r>
                      <a:endParaRPr lang="en-GB" sz="1600" b="0" dirty="0">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a:solidFill>
                            <a:schemeClr val="bg1"/>
                          </a:solidFill>
                          <a:effectLst/>
                        </a:rPr>
                        <a:t>2.45</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dirty="0">
                          <a:solidFill>
                            <a:schemeClr val="bg1"/>
                          </a:solidFill>
                          <a:effectLst/>
                        </a:rPr>
                        <a:t>2.25</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4001859809"/>
                  </a:ext>
                </a:extLst>
              </a:tr>
              <a:tr h="591629">
                <a:tc>
                  <a:txBody>
                    <a:bodyPr/>
                    <a:lstStyle/>
                    <a:p>
                      <a:pPr algn="l">
                        <a:spcAft>
                          <a:spcPts val="0"/>
                        </a:spcAft>
                      </a:pPr>
                      <a:r>
                        <a:rPr lang="en-GB" sz="1600" b="1" dirty="0">
                          <a:solidFill>
                            <a:srgbClr val="FFFF00"/>
                          </a:solidFill>
                          <a:effectLst/>
                        </a:rPr>
                        <a:t>If presented with a number of options of Data Analytics tools for your client, you would be able to identify which one would be most appropriate (both beneficial and logical) for your client    </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dirty="0">
                          <a:solidFill>
                            <a:srgbClr val="FFFF00"/>
                          </a:solidFill>
                          <a:effectLst/>
                        </a:rPr>
                        <a:t>1.95</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tc>
                  <a:txBody>
                    <a:bodyPr/>
                    <a:lstStyle/>
                    <a:p>
                      <a:pPr algn="l">
                        <a:spcAft>
                          <a:spcPts val="0"/>
                        </a:spcAft>
                      </a:pPr>
                      <a:r>
                        <a:rPr lang="en-GB" sz="1600" b="1" dirty="0">
                          <a:solidFill>
                            <a:srgbClr val="FFFF00"/>
                          </a:solidFill>
                          <a:effectLst/>
                        </a:rPr>
                        <a:t>2.83**</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6558" marR="66558" marT="0" marB="0">
                    <a:solidFill>
                      <a:schemeClr val="accent4"/>
                    </a:solidFill>
                  </a:tcPr>
                </a:tc>
                <a:extLst>
                  <a:ext uri="{0D108BD9-81ED-4DB2-BD59-A6C34878D82A}">
                    <a16:rowId xmlns:a16="http://schemas.microsoft.com/office/drawing/2014/main" xmlns="" val="907437991"/>
                  </a:ext>
                </a:extLst>
              </a:tr>
            </a:tbl>
          </a:graphicData>
        </a:graphic>
      </p:graphicFrame>
      <p:sp>
        <p:nvSpPr>
          <p:cNvPr id="6" name="Rectangle 5"/>
          <p:cNvSpPr/>
          <p:nvPr/>
        </p:nvSpPr>
        <p:spPr>
          <a:xfrm>
            <a:off x="415636" y="5913806"/>
            <a:ext cx="11185235" cy="276999"/>
          </a:xfrm>
          <a:prstGeom prst="rect">
            <a:avLst/>
          </a:prstGeom>
        </p:spPr>
        <p:txBody>
          <a:bodyPr wrap="square">
            <a:spAutoFit/>
          </a:bodyPr>
          <a:lstStyle/>
          <a:p>
            <a:pPr algn="just">
              <a:spcAft>
                <a:spcPts val="0"/>
              </a:spcAft>
            </a:pPr>
            <a:r>
              <a:rPr lang="en-GB" sz="1200" dirty="0">
                <a:latin typeface="Calibri" panose="020F0502020204030204" pitchFamily="34" charset="0"/>
                <a:ea typeface="MS Mincho"/>
                <a:cs typeface="Times New Roman" panose="02020603050405020304" pitchFamily="18" charset="0"/>
              </a:rPr>
              <a:t>* Weak significance = (ρ ≤ 0.1 for Mann-Whitney Test) **Moderate significance = (ρ ≤ 0.05 for Mann-Whitney Test)  ***Strong significance = (ρ ≤ 0.01 for Mann-Whitney Test)</a:t>
            </a:r>
          </a:p>
        </p:txBody>
      </p:sp>
      <p:pic>
        <p:nvPicPr>
          <p:cNvPr id="7" name="Picture 6">
            <a:extLst>
              <a:ext uri="{FF2B5EF4-FFF2-40B4-BE49-F238E27FC236}">
                <a16:creationId xmlns:a16="http://schemas.microsoft.com/office/drawing/2014/main" xmlns="" id="{2D38A6A9-1B18-A940-91A1-E898A6C0CE3C}"/>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8" name="Picture 7">
            <a:extLst>
              <a:ext uri="{FF2B5EF4-FFF2-40B4-BE49-F238E27FC236}">
                <a16:creationId xmlns:a16="http://schemas.microsoft.com/office/drawing/2014/main" xmlns="" id="{CEEA3A89-DFE7-C241-9D93-4DA9F051BBAF}"/>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390441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1120"/>
            <a:ext cx="10972800" cy="1143000"/>
          </a:xfrm>
        </p:spPr>
        <p:txBody>
          <a:bodyPr/>
          <a:lstStyle/>
          <a:p>
            <a:r>
              <a:rPr lang="en-GB" sz="4800" dirty="0">
                <a:solidFill>
                  <a:schemeClr val="bg1"/>
                </a:solidFill>
              </a:rPr>
              <a:t>Usability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278197480"/>
              </p:ext>
            </p:extLst>
          </p:nvPr>
        </p:nvGraphicFramePr>
        <p:xfrm>
          <a:off x="452583" y="1634834"/>
          <a:ext cx="11249890" cy="2038345"/>
        </p:xfrm>
        <a:graphic>
          <a:graphicData uri="http://schemas.openxmlformats.org/drawingml/2006/table">
            <a:tbl>
              <a:tblPr firstRow="1" firstCol="1" bandRow="1">
                <a:tableStyleId>{5C22544A-7EE6-4342-B048-85BDC9FD1C3A}</a:tableStyleId>
              </a:tblPr>
              <a:tblGrid>
                <a:gridCol w="8054108">
                  <a:extLst>
                    <a:ext uri="{9D8B030D-6E8A-4147-A177-3AD203B41FA5}">
                      <a16:colId xmlns:a16="http://schemas.microsoft.com/office/drawing/2014/main" xmlns="" val="3876743417"/>
                    </a:ext>
                  </a:extLst>
                </a:gridCol>
                <a:gridCol w="1773382">
                  <a:extLst>
                    <a:ext uri="{9D8B030D-6E8A-4147-A177-3AD203B41FA5}">
                      <a16:colId xmlns:a16="http://schemas.microsoft.com/office/drawing/2014/main" xmlns="" val="898635628"/>
                    </a:ext>
                  </a:extLst>
                </a:gridCol>
                <a:gridCol w="1422400">
                  <a:extLst>
                    <a:ext uri="{9D8B030D-6E8A-4147-A177-3AD203B41FA5}">
                      <a16:colId xmlns:a16="http://schemas.microsoft.com/office/drawing/2014/main" xmlns="" val="4148436518"/>
                    </a:ext>
                  </a:extLst>
                </a:gridCol>
              </a:tblGrid>
              <a:tr h="435155">
                <a:tc>
                  <a:txBody>
                    <a:bodyPr/>
                    <a:lstStyle/>
                    <a:p>
                      <a:pPr algn="l">
                        <a:spcAft>
                          <a:spcPts val="0"/>
                        </a:spcAft>
                      </a:pPr>
                      <a:r>
                        <a:rPr lang="en-GB" sz="1600" dirty="0">
                          <a:effectLst/>
                        </a:rPr>
                        <a:t>Statements</a:t>
                      </a:r>
                      <a:endParaRPr lang="en-GB" sz="160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effectLst/>
                        </a:rPr>
                        <a:t>Mean of Data Analysts</a:t>
                      </a:r>
                      <a:endParaRPr lang="en-GB" sz="160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effectLst/>
                        </a:rPr>
                        <a:t>Mean of Auditors</a:t>
                      </a:r>
                      <a:endParaRPr lang="en-GB" sz="160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3722988885"/>
                  </a:ext>
                </a:extLst>
              </a:tr>
              <a:tr h="380759">
                <a:tc>
                  <a:txBody>
                    <a:bodyPr/>
                    <a:lstStyle/>
                    <a:p>
                      <a:pPr algn="l">
                        <a:spcAft>
                          <a:spcPts val="0"/>
                        </a:spcAft>
                      </a:pPr>
                      <a:r>
                        <a:rPr lang="en-GB" sz="1600" b="0" dirty="0">
                          <a:effectLst/>
                        </a:rPr>
                        <a:t>All auditors should be able to perform basic data analytics in the future</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1.50</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1.62</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1161955100"/>
                  </a:ext>
                </a:extLst>
              </a:tr>
              <a:tr h="411841">
                <a:tc>
                  <a:txBody>
                    <a:bodyPr/>
                    <a:lstStyle/>
                    <a:p>
                      <a:pPr algn="l">
                        <a:spcAft>
                          <a:spcPts val="0"/>
                        </a:spcAft>
                      </a:pPr>
                      <a:r>
                        <a:rPr lang="en-GB" sz="1600" b="1" dirty="0">
                          <a:solidFill>
                            <a:srgbClr val="FFFF00"/>
                          </a:solidFill>
                          <a:effectLst/>
                        </a:rPr>
                        <a:t>You use Data Analytics on your audit clients and are planning on using them on future audits    </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a:solidFill>
                            <a:srgbClr val="FFFF00"/>
                          </a:solidFill>
                          <a:effectLst/>
                        </a:rPr>
                        <a:t>1.57</a:t>
                      </a:r>
                      <a:endParaRPr lang="en-GB" sz="1600" b="1">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solidFill>
                            <a:srgbClr val="FFFF00"/>
                          </a:solidFill>
                          <a:effectLst/>
                        </a:rPr>
                        <a:t>1.96*</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726444518"/>
                  </a:ext>
                </a:extLst>
              </a:tr>
              <a:tr h="758065">
                <a:tc>
                  <a:txBody>
                    <a:bodyPr/>
                    <a:lstStyle/>
                    <a:p>
                      <a:pPr algn="l">
                        <a:spcAft>
                          <a:spcPts val="0"/>
                        </a:spcAft>
                      </a:pPr>
                      <a:r>
                        <a:rPr lang="en-GB" sz="1600" b="0" dirty="0">
                          <a:effectLst/>
                        </a:rPr>
                        <a:t>You find the self-service data analytics tools useful and applicable for the majority of your audits </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1.86</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2.33</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985923322"/>
                  </a:ext>
                </a:extLst>
              </a:tr>
            </a:tbl>
          </a:graphicData>
        </a:graphic>
      </p:graphicFrame>
      <p:sp>
        <p:nvSpPr>
          <p:cNvPr id="6" name="Rectangle 5"/>
          <p:cNvSpPr/>
          <p:nvPr/>
        </p:nvSpPr>
        <p:spPr>
          <a:xfrm>
            <a:off x="452582" y="3752426"/>
            <a:ext cx="11185235" cy="276999"/>
          </a:xfrm>
          <a:prstGeom prst="rect">
            <a:avLst/>
          </a:prstGeom>
        </p:spPr>
        <p:txBody>
          <a:bodyPr wrap="square">
            <a:spAutoFit/>
          </a:bodyPr>
          <a:lstStyle/>
          <a:p>
            <a:pPr algn="just">
              <a:spcAft>
                <a:spcPts val="0"/>
              </a:spcAft>
            </a:pPr>
            <a:r>
              <a:rPr lang="en-GB" sz="1200" dirty="0">
                <a:latin typeface="Calibri" panose="020F0502020204030204" pitchFamily="34" charset="0"/>
                <a:ea typeface="MS Mincho"/>
                <a:cs typeface="Times New Roman" panose="02020603050405020304" pitchFamily="18" charset="0"/>
              </a:rPr>
              <a:t>* Weak significance = (ρ ≤ 0.1 for Mann-Whitney Test) **Moderate significance = (ρ ≤ 0.05 for Mann-Whitney Test)  ***Strong significance = (ρ ≤ 0.01 for Mann-Whitney Test)</a:t>
            </a:r>
          </a:p>
        </p:txBody>
      </p:sp>
      <p:pic>
        <p:nvPicPr>
          <p:cNvPr id="7" name="Picture 6">
            <a:extLst>
              <a:ext uri="{FF2B5EF4-FFF2-40B4-BE49-F238E27FC236}">
                <a16:creationId xmlns:a16="http://schemas.microsoft.com/office/drawing/2014/main" xmlns="" id="{A801E884-1E3A-B046-9222-995A218B52DC}"/>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8" name="Picture 7">
            <a:extLst>
              <a:ext uri="{FF2B5EF4-FFF2-40B4-BE49-F238E27FC236}">
                <a16:creationId xmlns:a16="http://schemas.microsoft.com/office/drawing/2014/main" xmlns="" id="{7A63465E-3335-7F4F-982A-ECA8D9C1B631}"/>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3657215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193" y="88455"/>
            <a:ext cx="9633527" cy="1143000"/>
          </a:xfrm>
        </p:spPr>
        <p:txBody>
          <a:bodyPr/>
          <a:lstStyle/>
          <a:p>
            <a:r>
              <a:rPr lang="en-GB" sz="4400" dirty="0">
                <a:solidFill>
                  <a:schemeClr val="bg1"/>
                </a:solidFill>
              </a:rPr>
              <a:t>Barriers to the implementation of Data Analytics</a:t>
            </a:r>
          </a:p>
        </p:txBody>
      </p:sp>
      <p:sp>
        <p:nvSpPr>
          <p:cNvPr id="3" name="Content Placeholder 2"/>
          <p:cNvSpPr>
            <a:spLocks noGrp="1"/>
          </p:cNvSpPr>
          <p:nvPr>
            <p:ph idx="1"/>
          </p:nvPr>
        </p:nvSpPr>
        <p:spPr/>
        <p:txBody>
          <a:bodyPr/>
          <a:lstStyle/>
          <a:p>
            <a:pPr marL="0" indent="0">
              <a:buNone/>
            </a:pPr>
            <a:r>
              <a:rPr lang="en-GB" sz="1800" dirty="0"/>
              <a:t>This table summarises the number of times barriers indicated by the respondent occurred (some responses had more than one barrier mentioned and thus the total of responses may exceed the number of respondents).</a:t>
            </a: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E523CA5F-D50C-408B-B4BA-ADEE9427FCC8}" type="slidenum">
              <a:rPr lang="en-US" altLang="en-US" smtClean="0"/>
              <a:pPr>
                <a:defRPr/>
              </a:pPr>
              <a:t>14</a:t>
            </a:fld>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xmlns="" val="2948877578"/>
              </p:ext>
            </p:extLst>
          </p:nvPr>
        </p:nvGraphicFramePr>
        <p:xfrm>
          <a:off x="822035" y="2281385"/>
          <a:ext cx="10760365" cy="3408216"/>
        </p:xfrm>
        <a:graphic>
          <a:graphicData uri="http://schemas.openxmlformats.org/drawingml/2006/table">
            <a:tbl>
              <a:tblPr firstRow="1" firstCol="1" bandRow="1">
                <a:tableStyleId>{5C22544A-7EE6-4342-B048-85BDC9FD1C3A}</a:tableStyleId>
              </a:tblPr>
              <a:tblGrid>
                <a:gridCol w="4305254">
                  <a:extLst>
                    <a:ext uri="{9D8B030D-6E8A-4147-A177-3AD203B41FA5}">
                      <a16:colId xmlns:a16="http://schemas.microsoft.com/office/drawing/2014/main" xmlns="" val="1179122983"/>
                    </a:ext>
                  </a:extLst>
                </a:gridCol>
                <a:gridCol w="3109812">
                  <a:extLst>
                    <a:ext uri="{9D8B030D-6E8A-4147-A177-3AD203B41FA5}">
                      <a16:colId xmlns:a16="http://schemas.microsoft.com/office/drawing/2014/main" xmlns="" val="2173791843"/>
                    </a:ext>
                  </a:extLst>
                </a:gridCol>
                <a:gridCol w="3345299">
                  <a:extLst>
                    <a:ext uri="{9D8B030D-6E8A-4147-A177-3AD203B41FA5}">
                      <a16:colId xmlns:a16="http://schemas.microsoft.com/office/drawing/2014/main" xmlns="" val="338906919"/>
                    </a:ext>
                  </a:extLst>
                </a:gridCol>
              </a:tblGrid>
              <a:tr h="284018">
                <a:tc>
                  <a:txBody>
                    <a:bodyPr/>
                    <a:lstStyle/>
                    <a:p>
                      <a:pPr algn="l">
                        <a:spcAft>
                          <a:spcPts val="0"/>
                        </a:spcAft>
                      </a:pPr>
                      <a:r>
                        <a:rPr lang="en-GB" sz="1600">
                          <a:effectLst/>
                        </a:rPr>
                        <a:t>Barrier</a:t>
                      </a:r>
                      <a:endParaRPr lang="en-GB" sz="160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rgbClr val="FFFF00"/>
                          </a:solidFill>
                          <a:effectLst/>
                        </a:rPr>
                        <a:t>Data Analysts</a:t>
                      </a:r>
                      <a:endParaRPr lang="en-GB" sz="1600"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rgbClr val="FFC000"/>
                          </a:solidFill>
                          <a:effectLst/>
                        </a:rPr>
                        <a:t>Auditors</a:t>
                      </a:r>
                      <a:endParaRPr lang="en-GB" sz="1600" dirty="0">
                        <a:solidFill>
                          <a:srgbClr val="FFC0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1227250102"/>
                  </a:ext>
                </a:extLst>
              </a:tr>
              <a:tr h="284018">
                <a:tc>
                  <a:txBody>
                    <a:bodyPr/>
                    <a:lstStyle/>
                    <a:p>
                      <a:pPr algn="l">
                        <a:spcAft>
                          <a:spcPts val="0"/>
                        </a:spcAft>
                      </a:pPr>
                      <a:r>
                        <a:rPr lang="en-GB" sz="1600" b="1" dirty="0">
                          <a:solidFill>
                            <a:srgbClr val="FFFF00"/>
                          </a:solidFill>
                          <a:effectLst/>
                        </a:rPr>
                        <a:t>Culture</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solidFill>
                            <a:srgbClr val="FFFF00"/>
                          </a:solidFill>
                          <a:effectLst/>
                        </a:rPr>
                        <a:t>6</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1</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3739652852"/>
                  </a:ext>
                </a:extLst>
              </a:tr>
              <a:tr h="284018">
                <a:tc>
                  <a:txBody>
                    <a:bodyPr/>
                    <a:lstStyle/>
                    <a:p>
                      <a:pPr algn="l">
                        <a:spcAft>
                          <a:spcPts val="0"/>
                        </a:spcAft>
                      </a:pPr>
                      <a:r>
                        <a:rPr lang="en-GB" sz="1600" b="0">
                          <a:solidFill>
                            <a:schemeClr val="bg1"/>
                          </a:solidFill>
                          <a:effectLst/>
                        </a:rPr>
                        <a:t>Extraction Issues</a:t>
                      </a:r>
                      <a:endParaRPr lang="en-GB" sz="1600" b="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3</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3</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1096155782"/>
                  </a:ext>
                </a:extLst>
              </a:tr>
              <a:tr h="284018">
                <a:tc>
                  <a:txBody>
                    <a:bodyPr/>
                    <a:lstStyle/>
                    <a:p>
                      <a:pPr algn="l">
                        <a:spcAft>
                          <a:spcPts val="0"/>
                        </a:spcAft>
                      </a:pPr>
                      <a:r>
                        <a:rPr lang="en-GB" sz="1600" b="0" dirty="0">
                          <a:solidFill>
                            <a:schemeClr val="bg1"/>
                          </a:solidFill>
                          <a:effectLst/>
                        </a:rPr>
                        <a:t>Lack of regulation</a:t>
                      </a:r>
                      <a:endParaRPr lang="en-GB" sz="1600" b="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1</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3</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3109314532"/>
                  </a:ext>
                </a:extLst>
              </a:tr>
              <a:tr h="284018">
                <a:tc>
                  <a:txBody>
                    <a:bodyPr/>
                    <a:lstStyle/>
                    <a:p>
                      <a:pPr algn="l">
                        <a:spcAft>
                          <a:spcPts val="0"/>
                        </a:spcAft>
                      </a:pPr>
                      <a:r>
                        <a:rPr lang="en-GB" sz="1600" b="0">
                          <a:solidFill>
                            <a:schemeClr val="bg1"/>
                          </a:solidFill>
                          <a:effectLst/>
                        </a:rPr>
                        <a:t>Lack of staff</a:t>
                      </a:r>
                      <a:endParaRPr lang="en-GB" sz="1600" b="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2</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0</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4134973296"/>
                  </a:ext>
                </a:extLst>
              </a:tr>
              <a:tr h="284018">
                <a:tc>
                  <a:txBody>
                    <a:bodyPr/>
                    <a:lstStyle/>
                    <a:p>
                      <a:pPr algn="l">
                        <a:spcAft>
                          <a:spcPts val="0"/>
                        </a:spcAft>
                      </a:pPr>
                      <a:r>
                        <a:rPr lang="en-GB" sz="1600" b="0">
                          <a:solidFill>
                            <a:schemeClr val="bg1"/>
                          </a:solidFill>
                          <a:effectLst/>
                        </a:rPr>
                        <a:t>Time investment</a:t>
                      </a:r>
                      <a:endParaRPr lang="en-GB" sz="1600" b="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2</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3</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3286448411"/>
                  </a:ext>
                </a:extLst>
              </a:tr>
              <a:tr h="284018">
                <a:tc>
                  <a:txBody>
                    <a:bodyPr/>
                    <a:lstStyle/>
                    <a:p>
                      <a:pPr algn="l">
                        <a:spcAft>
                          <a:spcPts val="0"/>
                        </a:spcAft>
                      </a:pPr>
                      <a:r>
                        <a:rPr lang="en-GB" sz="1600" b="0">
                          <a:solidFill>
                            <a:schemeClr val="bg1"/>
                          </a:solidFill>
                          <a:effectLst/>
                        </a:rPr>
                        <a:t>Client Willingness</a:t>
                      </a:r>
                      <a:endParaRPr lang="en-GB" sz="1600" b="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3</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2</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469901613"/>
                  </a:ext>
                </a:extLst>
              </a:tr>
              <a:tr h="284018">
                <a:tc>
                  <a:txBody>
                    <a:bodyPr/>
                    <a:lstStyle/>
                    <a:p>
                      <a:pPr algn="l">
                        <a:spcAft>
                          <a:spcPts val="0"/>
                        </a:spcAft>
                      </a:pPr>
                      <a:r>
                        <a:rPr lang="en-GB" sz="1600" b="0">
                          <a:solidFill>
                            <a:schemeClr val="bg1"/>
                          </a:solidFill>
                          <a:effectLst/>
                        </a:rPr>
                        <a:t>Security</a:t>
                      </a:r>
                      <a:endParaRPr lang="en-GB" sz="1600" b="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1</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solidFill>
                            <a:schemeClr val="bg1"/>
                          </a:solidFill>
                          <a:effectLst/>
                        </a:rPr>
                        <a:t>0</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1202382238"/>
                  </a:ext>
                </a:extLst>
              </a:tr>
              <a:tr h="284018">
                <a:tc>
                  <a:txBody>
                    <a:bodyPr/>
                    <a:lstStyle/>
                    <a:p>
                      <a:pPr algn="l">
                        <a:spcAft>
                          <a:spcPts val="0"/>
                        </a:spcAft>
                      </a:pPr>
                      <a:r>
                        <a:rPr lang="en-GB" sz="1600" b="0">
                          <a:solidFill>
                            <a:schemeClr val="bg1"/>
                          </a:solidFill>
                          <a:effectLst/>
                        </a:rPr>
                        <a:t>Cost</a:t>
                      </a:r>
                      <a:endParaRPr lang="en-GB" sz="1600" b="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2</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a:solidFill>
                            <a:schemeClr val="bg1"/>
                          </a:solidFill>
                          <a:effectLst/>
                        </a:rPr>
                        <a:t>3</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84829176"/>
                  </a:ext>
                </a:extLst>
              </a:tr>
              <a:tr h="284018">
                <a:tc>
                  <a:txBody>
                    <a:bodyPr/>
                    <a:lstStyle/>
                    <a:p>
                      <a:pPr algn="l">
                        <a:spcAft>
                          <a:spcPts val="0"/>
                        </a:spcAft>
                      </a:pPr>
                      <a:r>
                        <a:rPr lang="en-GB" sz="1600" b="1" dirty="0">
                          <a:solidFill>
                            <a:srgbClr val="FFFF00"/>
                          </a:solidFill>
                          <a:effectLst/>
                        </a:rPr>
                        <a:t>Attitude/Resistance to change</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solidFill>
                            <a:srgbClr val="FFFF00"/>
                          </a:solidFill>
                          <a:effectLst/>
                        </a:rPr>
                        <a:t>12</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solidFill>
                            <a:srgbClr val="FFC000"/>
                          </a:solidFill>
                          <a:effectLst/>
                        </a:rPr>
                        <a:t>7</a:t>
                      </a:r>
                      <a:endParaRPr lang="en-GB" sz="1600" b="1" dirty="0">
                        <a:solidFill>
                          <a:srgbClr val="FFC0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22959187"/>
                  </a:ext>
                </a:extLst>
              </a:tr>
              <a:tr h="284018">
                <a:tc>
                  <a:txBody>
                    <a:bodyPr/>
                    <a:lstStyle/>
                    <a:p>
                      <a:pPr algn="l">
                        <a:spcAft>
                          <a:spcPts val="0"/>
                        </a:spcAft>
                      </a:pPr>
                      <a:r>
                        <a:rPr lang="en-GB" sz="1600" b="1" dirty="0">
                          <a:solidFill>
                            <a:srgbClr val="FFC000"/>
                          </a:solidFill>
                          <a:effectLst/>
                        </a:rPr>
                        <a:t>Training</a:t>
                      </a:r>
                      <a:endParaRPr lang="en-GB" sz="1600" b="1" dirty="0">
                        <a:solidFill>
                          <a:srgbClr val="FFC0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a:solidFill>
                            <a:schemeClr val="bg1"/>
                          </a:solidFill>
                          <a:effectLst/>
                        </a:rPr>
                        <a:t>4</a:t>
                      </a:r>
                      <a:endParaRPr lang="en-GB" sz="1600" b="1">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solidFill>
                            <a:srgbClr val="FFC000"/>
                          </a:solidFill>
                          <a:effectLst/>
                        </a:rPr>
                        <a:t>8</a:t>
                      </a:r>
                      <a:endParaRPr lang="en-GB" sz="1600" b="1" dirty="0">
                        <a:solidFill>
                          <a:srgbClr val="FFC0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553769158"/>
                  </a:ext>
                </a:extLst>
              </a:tr>
              <a:tr h="284018">
                <a:tc>
                  <a:txBody>
                    <a:bodyPr/>
                    <a:lstStyle/>
                    <a:p>
                      <a:pPr algn="l">
                        <a:spcAft>
                          <a:spcPts val="0"/>
                        </a:spcAft>
                      </a:pPr>
                      <a:r>
                        <a:rPr lang="en-GB" sz="1600" b="1" dirty="0">
                          <a:solidFill>
                            <a:srgbClr val="FFC000"/>
                          </a:solidFill>
                          <a:effectLst/>
                        </a:rPr>
                        <a:t>Understanding</a:t>
                      </a:r>
                      <a:endParaRPr lang="en-GB" sz="1600" b="1" dirty="0">
                        <a:solidFill>
                          <a:srgbClr val="FFC0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a:solidFill>
                            <a:schemeClr val="bg1"/>
                          </a:solidFill>
                          <a:effectLst/>
                        </a:rPr>
                        <a:t>4</a:t>
                      </a:r>
                      <a:endParaRPr lang="en-GB" sz="1600" b="1">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solidFill>
                            <a:srgbClr val="FFC000"/>
                          </a:solidFill>
                          <a:effectLst/>
                        </a:rPr>
                        <a:t>11</a:t>
                      </a:r>
                      <a:endParaRPr lang="en-GB" sz="1600" b="1" dirty="0">
                        <a:solidFill>
                          <a:srgbClr val="FFC0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3674932781"/>
                  </a:ext>
                </a:extLst>
              </a:tr>
            </a:tbl>
          </a:graphicData>
        </a:graphic>
      </p:graphicFrame>
      <p:pic>
        <p:nvPicPr>
          <p:cNvPr id="6" name="Picture 5">
            <a:extLst>
              <a:ext uri="{FF2B5EF4-FFF2-40B4-BE49-F238E27FC236}">
                <a16:creationId xmlns:a16="http://schemas.microsoft.com/office/drawing/2014/main" xmlns="" id="{FFAC5FF6-DBCE-CD43-8A88-828AAC5A4A02}"/>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7" name="Picture 6">
            <a:extLst>
              <a:ext uri="{FF2B5EF4-FFF2-40B4-BE49-F238E27FC236}">
                <a16:creationId xmlns:a16="http://schemas.microsoft.com/office/drawing/2014/main" xmlns="" id="{CC848DCE-98DE-CE47-AE7A-DC820F821BFC}"/>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246304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972800" cy="1143000"/>
          </a:xfrm>
        </p:spPr>
        <p:txBody>
          <a:bodyPr/>
          <a:lstStyle/>
          <a:p>
            <a:r>
              <a:rPr lang="en-GB" dirty="0">
                <a:solidFill>
                  <a:schemeClr val="bg1"/>
                </a:solidFill>
              </a:rPr>
              <a:t>Interview Quotations</a:t>
            </a:r>
          </a:p>
        </p:txBody>
      </p:sp>
      <p:sp>
        <p:nvSpPr>
          <p:cNvPr id="4" name="Slide Number Placeholder 3"/>
          <p:cNvSpPr>
            <a:spLocks noGrp="1"/>
          </p:cNvSpPr>
          <p:nvPr>
            <p:ph type="sldNum" sz="quarter" idx="12"/>
          </p:nvPr>
        </p:nvSpPr>
        <p:spPr/>
        <p:txBody>
          <a:bodyPr/>
          <a:lstStyle/>
          <a:p>
            <a:pPr>
              <a:defRPr/>
            </a:pPr>
            <a:fld id="{E523CA5F-D50C-408B-B4BA-ADEE9427FCC8}" type="slidenum">
              <a:rPr lang="en-US" altLang="en-US" smtClean="0"/>
              <a:pPr>
                <a:defRPr/>
              </a:pPr>
              <a:t>15</a:t>
            </a:fld>
            <a:endParaRPr lang="en-US" altLang="en-US"/>
          </a:p>
        </p:txBody>
      </p:sp>
      <p:sp>
        <p:nvSpPr>
          <p:cNvPr id="5" name="Rectangular Callout 4"/>
          <p:cNvSpPr/>
          <p:nvPr/>
        </p:nvSpPr>
        <p:spPr>
          <a:xfrm>
            <a:off x="6430817" y="1319634"/>
            <a:ext cx="5671127" cy="612648"/>
          </a:xfrm>
          <a:prstGeom prst="wedgeRectCallou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if we use this D&amp;A why not use this and change your approach? </a:t>
            </a:r>
          </a:p>
        </p:txBody>
      </p:sp>
      <p:sp>
        <p:nvSpPr>
          <p:cNvPr id="6" name="Content Placeholder 5"/>
          <p:cNvSpPr>
            <a:spLocks noGrp="1"/>
          </p:cNvSpPr>
          <p:nvPr>
            <p:ph idx="1"/>
          </p:nvPr>
        </p:nvSpPr>
        <p:spPr>
          <a:xfrm>
            <a:off x="83127" y="1301519"/>
            <a:ext cx="3140364" cy="1272309"/>
          </a:xfrm>
          <a:prstGeom prst="wedgeRectCallou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GB" sz="1600" dirty="0"/>
              <a:t>It is difficult to change the mind set of people such as partners who have been doing things one way for many years</a:t>
            </a:r>
          </a:p>
        </p:txBody>
      </p:sp>
      <p:sp>
        <p:nvSpPr>
          <p:cNvPr id="7" name="Content Placeholder 5"/>
          <p:cNvSpPr txBox="1">
            <a:spLocks/>
          </p:cNvSpPr>
          <p:nvPr/>
        </p:nvSpPr>
        <p:spPr bwMode="auto">
          <a:xfrm>
            <a:off x="8823034" y="2017118"/>
            <a:ext cx="3140364" cy="1272309"/>
          </a:xfrm>
          <a:prstGeom prst="wedgeRectCallou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411480" indent="-411480" algn="l" defTabSz="548640" rtl="0" eaLnBrk="0" fontAlgn="base" hangingPunct="0">
              <a:spcBef>
                <a:spcPct val="20000"/>
              </a:spcBef>
              <a:spcAft>
                <a:spcPct val="0"/>
              </a:spcAft>
              <a:buFont typeface="Arial" panose="020B0604020202020204" pitchFamily="34" charset="0"/>
              <a:buChar char="•"/>
              <a:defRPr sz="3840" kern="1200">
                <a:solidFill>
                  <a:schemeClr val="lt1"/>
                </a:solidFill>
                <a:latin typeface="+mn-lt"/>
                <a:ea typeface="+mn-ea"/>
                <a:cs typeface="+mn-cs"/>
              </a:defRPr>
            </a:lvl1pPr>
            <a:lvl2pPr marL="891540" indent="-342900" algn="l" defTabSz="548640" rtl="0" eaLnBrk="0" fontAlgn="base" hangingPunct="0">
              <a:spcBef>
                <a:spcPct val="20000"/>
              </a:spcBef>
              <a:spcAft>
                <a:spcPct val="0"/>
              </a:spcAft>
              <a:buFont typeface="Arial" panose="020B0604020202020204" pitchFamily="34" charset="0"/>
              <a:buChar char="–"/>
              <a:defRPr sz="3360" kern="1200">
                <a:solidFill>
                  <a:schemeClr val="lt1"/>
                </a:solidFill>
                <a:latin typeface="+mn-lt"/>
                <a:ea typeface="+mn-ea"/>
                <a:cs typeface="+mn-cs"/>
              </a:defRPr>
            </a:lvl2pPr>
            <a:lvl3pPr marL="1371600" indent="-274320" algn="l" defTabSz="548640" rtl="0" eaLnBrk="0" fontAlgn="base" hangingPunct="0">
              <a:spcBef>
                <a:spcPct val="20000"/>
              </a:spcBef>
              <a:spcAft>
                <a:spcPct val="0"/>
              </a:spcAft>
              <a:buFont typeface="Arial" panose="020B0604020202020204" pitchFamily="34" charset="0"/>
              <a:buChar char="•"/>
              <a:defRPr sz="2880" kern="1200">
                <a:solidFill>
                  <a:schemeClr val="lt1"/>
                </a:solidFill>
                <a:latin typeface="+mn-lt"/>
                <a:ea typeface="+mn-ea"/>
                <a:cs typeface="+mn-cs"/>
              </a:defRPr>
            </a:lvl3pPr>
            <a:lvl4pPr marL="1920240" indent="-274320" algn="l" defTabSz="548640" rtl="0" eaLnBrk="0" fontAlgn="base" hangingPunct="0">
              <a:spcBef>
                <a:spcPct val="20000"/>
              </a:spcBef>
              <a:spcAft>
                <a:spcPct val="0"/>
              </a:spcAft>
              <a:buFont typeface="Arial" panose="020B0604020202020204" pitchFamily="34" charset="0"/>
              <a:buChar char="–"/>
              <a:defRPr sz="2400" kern="1200">
                <a:solidFill>
                  <a:schemeClr val="lt1"/>
                </a:solidFill>
                <a:latin typeface="+mn-lt"/>
                <a:ea typeface="+mn-ea"/>
                <a:cs typeface="+mn-cs"/>
              </a:defRPr>
            </a:lvl4pPr>
            <a:lvl5pPr marL="2468880" indent="-274320" algn="l" defTabSz="548640" rtl="0" eaLnBrk="0" fontAlgn="base" hangingPunct="0">
              <a:spcBef>
                <a:spcPct val="20000"/>
              </a:spcBef>
              <a:spcAft>
                <a:spcPct val="0"/>
              </a:spcAft>
              <a:buFont typeface="Arial" panose="020B0604020202020204" pitchFamily="34" charset="0"/>
              <a:buChar char="»"/>
              <a:defRPr sz="2400" kern="1200">
                <a:solidFill>
                  <a:schemeClr val="lt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lt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lt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lt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lt1"/>
                </a:solidFill>
                <a:latin typeface="+mn-lt"/>
                <a:ea typeface="+mn-ea"/>
                <a:cs typeface="+mn-cs"/>
              </a:defRPr>
            </a:lvl9pPr>
          </a:lstStyle>
          <a:p>
            <a:pPr marL="0" indent="0" algn="ctr">
              <a:buNone/>
            </a:pPr>
            <a:r>
              <a:rPr lang="en-GB" sz="1600" dirty="0"/>
              <a:t>The demand came from within our firm rather than the regulator</a:t>
            </a:r>
          </a:p>
        </p:txBody>
      </p:sp>
      <p:sp>
        <p:nvSpPr>
          <p:cNvPr id="9" name="Oval Callout 8"/>
          <p:cNvSpPr/>
          <p:nvPr/>
        </p:nvSpPr>
        <p:spPr>
          <a:xfrm>
            <a:off x="3268383" y="1968154"/>
            <a:ext cx="4390154" cy="831272"/>
          </a:xfrm>
          <a:prstGeom prst="wedgeEllipseCallou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Across the Big Four they are going to have virtually 100% of the FTSE 100 data on their system. </a:t>
            </a:r>
          </a:p>
        </p:txBody>
      </p:sp>
      <p:sp>
        <p:nvSpPr>
          <p:cNvPr id="10" name="Oval Callout 9"/>
          <p:cNvSpPr/>
          <p:nvPr/>
        </p:nvSpPr>
        <p:spPr>
          <a:xfrm>
            <a:off x="6980382" y="4252311"/>
            <a:ext cx="5121562" cy="1495060"/>
          </a:xfrm>
          <a:prstGeom prst="wedgeEllipseCallou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There is no doubt that over the next few years the capabilities needed of auditors will change, how we train our people will change. </a:t>
            </a:r>
            <a:endParaRPr lang="en-GB" sz="1600" dirty="0"/>
          </a:p>
        </p:txBody>
      </p:sp>
      <p:sp>
        <p:nvSpPr>
          <p:cNvPr id="11" name="Oval Callout 10"/>
          <p:cNvSpPr/>
          <p:nvPr/>
        </p:nvSpPr>
        <p:spPr>
          <a:xfrm>
            <a:off x="436417" y="4185558"/>
            <a:ext cx="5188529" cy="1520061"/>
          </a:xfrm>
          <a:prstGeom prst="wedgeEllipseCallou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Allowing us to test 100% transactions, you wouldn’t be able to do that with people alone and it can give you more audit comfort. </a:t>
            </a:r>
            <a:endParaRPr lang="en-GB" sz="1600" dirty="0"/>
          </a:p>
        </p:txBody>
      </p:sp>
      <p:sp>
        <p:nvSpPr>
          <p:cNvPr id="12" name="Oval Callout 11"/>
          <p:cNvSpPr/>
          <p:nvPr/>
        </p:nvSpPr>
        <p:spPr>
          <a:xfrm>
            <a:off x="83127" y="2596316"/>
            <a:ext cx="4451928" cy="1495060"/>
          </a:xfrm>
          <a:prstGeom prst="wedgeEllipseCallou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Continuous audit is being used in internal audit and the client is using it themselves, they get exception flags for every reason</a:t>
            </a:r>
            <a:endParaRPr lang="en-GB" sz="1600" dirty="0"/>
          </a:p>
        </p:txBody>
      </p:sp>
      <p:sp>
        <p:nvSpPr>
          <p:cNvPr id="13" name="Oval Callout 12"/>
          <p:cNvSpPr/>
          <p:nvPr/>
        </p:nvSpPr>
        <p:spPr>
          <a:xfrm>
            <a:off x="4396219" y="2884262"/>
            <a:ext cx="4618762" cy="1634728"/>
          </a:xfrm>
          <a:prstGeom prst="wedgeEllipseCallou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When we do client acceptance process and identity checks we use analysing data and AI to help see what the risk is when taking on the client</a:t>
            </a:r>
            <a:endParaRPr lang="en-GB" sz="1600" dirty="0"/>
          </a:p>
        </p:txBody>
      </p:sp>
      <p:pic>
        <p:nvPicPr>
          <p:cNvPr id="14" name="Picture 13">
            <a:extLst>
              <a:ext uri="{FF2B5EF4-FFF2-40B4-BE49-F238E27FC236}">
                <a16:creationId xmlns:a16="http://schemas.microsoft.com/office/drawing/2014/main" xmlns="" id="{70349E37-B912-9346-8A4E-C8EE66F546A1}"/>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15" name="Picture 14">
            <a:extLst>
              <a:ext uri="{FF2B5EF4-FFF2-40B4-BE49-F238E27FC236}">
                <a16:creationId xmlns:a16="http://schemas.microsoft.com/office/drawing/2014/main" xmlns="" id="{1E82F1AF-F8D6-484B-AE23-F79391656981}"/>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174190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665" y="66502"/>
            <a:ext cx="10972800" cy="1143000"/>
          </a:xfrm>
        </p:spPr>
        <p:txBody>
          <a:bodyPr/>
          <a:lstStyle/>
          <a:p>
            <a:r>
              <a:rPr lang="en-GB" dirty="0">
                <a:solidFill>
                  <a:schemeClr val="bg1"/>
                </a:solidFill>
              </a:rPr>
              <a:t>Conclusion</a:t>
            </a:r>
          </a:p>
        </p:txBody>
      </p:sp>
      <p:sp>
        <p:nvSpPr>
          <p:cNvPr id="3" name="Content Placeholder 2"/>
          <p:cNvSpPr>
            <a:spLocks noGrp="1"/>
          </p:cNvSpPr>
          <p:nvPr>
            <p:ph idx="1"/>
          </p:nvPr>
        </p:nvSpPr>
        <p:spPr>
          <a:xfrm>
            <a:off x="609600" y="1629296"/>
            <a:ext cx="10972800" cy="4123112"/>
          </a:xfrm>
        </p:spPr>
        <p:txBody>
          <a:bodyPr/>
          <a:lstStyle/>
          <a:p>
            <a:r>
              <a:rPr lang="en-GB" sz="2400" dirty="0"/>
              <a:t>Auditors need to be massively upskilled, not only to be able to use Data Analytics software confidently in audit, but to be able to extract and verify the reliability of data, understand the context of data retrieved, and also analyse the results appropriately. </a:t>
            </a:r>
          </a:p>
          <a:p>
            <a:r>
              <a:rPr lang="en-GB" sz="2400" dirty="0"/>
              <a:t>Auditors need to gain more confidence in Data Analytics tools and techniques.</a:t>
            </a:r>
          </a:p>
          <a:p>
            <a:r>
              <a:rPr lang="en-GB" sz="2400" dirty="0"/>
              <a:t>Change in the culture and attitude of audit practice need to be changes to facilitate data analytics implementation.</a:t>
            </a:r>
          </a:p>
          <a:p>
            <a:r>
              <a:rPr lang="en-GB" sz="2400" dirty="0"/>
              <a:t>Regulations need to respond to Data Analytics implementation.</a:t>
            </a:r>
          </a:p>
          <a:p>
            <a:r>
              <a:rPr lang="en-GB" sz="2400" dirty="0"/>
              <a:t>Using Data Analytics for internal control is very popular and will facilitate implementing external audits.</a:t>
            </a:r>
          </a:p>
          <a:p>
            <a:endParaRPr lang="en-GB" sz="2000" dirty="0"/>
          </a:p>
        </p:txBody>
      </p:sp>
      <p:sp>
        <p:nvSpPr>
          <p:cNvPr id="4" name="Slide Number Placeholder 3"/>
          <p:cNvSpPr>
            <a:spLocks noGrp="1"/>
          </p:cNvSpPr>
          <p:nvPr>
            <p:ph type="sldNum" sz="quarter" idx="12"/>
          </p:nvPr>
        </p:nvSpPr>
        <p:spPr/>
        <p:txBody>
          <a:bodyPr/>
          <a:lstStyle/>
          <a:p>
            <a:pPr>
              <a:defRPr/>
            </a:pPr>
            <a:fld id="{E523CA5F-D50C-408B-B4BA-ADEE9427FCC8}" type="slidenum">
              <a:rPr lang="en-US" altLang="en-US" smtClean="0"/>
              <a:pPr>
                <a:defRPr/>
              </a:pPr>
              <a:t>16</a:t>
            </a:fld>
            <a:endParaRPr lang="en-US" altLang="en-US"/>
          </a:p>
        </p:txBody>
      </p:sp>
      <p:pic>
        <p:nvPicPr>
          <p:cNvPr id="5" name="Picture 4">
            <a:extLst>
              <a:ext uri="{FF2B5EF4-FFF2-40B4-BE49-F238E27FC236}">
                <a16:creationId xmlns:a16="http://schemas.microsoft.com/office/drawing/2014/main" xmlns="" id="{01D30AC9-DF09-BB45-96DA-7AFABE8D8F6D}"/>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6" name="Picture 5">
            <a:extLst>
              <a:ext uri="{FF2B5EF4-FFF2-40B4-BE49-F238E27FC236}">
                <a16:creationId xmlns:a16="http://schemas.microsoft.com/office/drawing/2014/main" xmlns="" id="{1953A649-A128-F14C-B968-7E56D223E4A1}"/>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223131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4815"/>
            <a:ext cx="10972800" cy="1143000"/>
          </a:xfrm>
        </p:spPr>
        <p:txBody>
          <a:bodyPr/>
          <a:lstStyle/>
          <a:p>
            <a:r>
              <a:rPr lang="en-GB" dirty="0">
                <a:solidFill>
                  <a:schemeClr val="bg1"/>
                </a:solidFill>
              </a:rPr>
              <a:t>Research Objectives</a:t>
            </a:r>
          </a:p>
        </p:txBody>
      </p:sp>
      <p:sp>
        <p:nvSpPr>
          <p:cNvPr id="3" name="Content Placeholder 2"/>
          <p:cNvSpPr>
            <a:spLocks noGrp="1"/>
          </p:cNvSpPr>
          <p:nvPr>
            <p:ph idx="1"/>
          </p:nvPr>
        </p:nvSpPr>
        <p:spPr>
          <a:xfrm>
            <a:off x="609600" y="2074027"/>
            <a:ext cx="10972800" cy="2930236"/>
          </a:xfrm>
        </p:spPr>
        <p:txBody>
          <a:bodyPr/>
          <a:lstStyle/>
          <a:p>
            <a:pPr lvl="0" algn="just"/>
            <a:r>
              <a:rPr lang="en-GB" dirty="0"/>
              <a:t>Will using Data Analytics as Audit evidence improve Audit quality?</a:t>
            </a:r>
          </a:p>
          <a:p>
            <a:pPr lvl="0" algn="just"/>
            <a:r>
              <a:rPr lang="en-GB" dirty="0"/>
              <a:t>Will using real-time continuous audit (aided by Data Analytics) improve Audit Quality?</a:t>
            </a:r>
          </a:p>
          <a:p>
            <a:endParaRPr lang="en-GB" dirty="0"/>
          </a:p>
        </p:txBody>
      </p:sp>
      <p:pic>
        <p:nvPicPr>
          <p:cNvPr id="4" name="Picture 3">
            <a:extLst>
              <a:ext uri="{FF2B5EF4-FFF2-40B4-BE49-F238E27FC236}">
                <a16:creationId xmlns:a16="http://schemas.microsoft.com/office/drawing/2014/main" xmlns="" id="{950C7406-0516-AC4F-A050-04A2EF842ED0}"/>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5" name="Picture 4">
            <a:extLst>
              <a:ext uri="{FF2B5EF4-FFF2-40B4-BE49-F238E27FC236}">
                <a16:creationId xmlns:a16="http://schemas.microsoft.com/office/drawing/2014/main" xmlns="" id="{D0A27BC7-1B04-6540-8D78-57DB4F351ABB}"/>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45596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24691"/>
            <a:ext cx="10972800" cy="1143000"/>
          </a:xfrm>
        </p:spPr>
        <p:txBody>
          <a:bodyPr/>
          <a:lstStyle/>
          <a:p>
            <a:r>
              <a:rPr lang="en-GB" dirty="0">
                <a:solidFill>
                  <a:schemeClr val="bg1"/>
                </a:solidFill>
              </a:rPr>
              <a:t>Research Argument</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xmlns="" val="4257985302"/>
              </p:ext>
            </p:extLst>
          </p:nvPr>
        </p:nvGraphicFramePr>
        <p:xfrm>
          <a:off x="609600" y="1392382"/>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E523CA5F-D50C-408B-B4BA-ADEE9427FCC8}" type="slidenum">
              <a:rPr lang="en-US" altLang="en-US" smtClean="0"/>
              <a:pPr>
                <a:defRPr/>
              </a:pPr>
              <a:t>3</a:t>
            </a:fld>
            <a:endParaRPr lang="en-US" altLang="en-US"/>
          </a:p>
        </p:txBody>
      </p:sp>
      <p:sp>
        <p:nvSpPr>
          <p:cNvPr id="11" name="Rectangle 10"/>
          <p:cNvSpPr/>
          <p:nvPr/>
        </p:nvSpPr>
        <p:spPr>
          <a:xfrm>
            <a:off x="964275" y="3832471"/>
            <a:ext cx="2576945" cy="105284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Significant Difference</a:t>
            </a:r>
          </a:p>
          <a:p>
            <a:pPr algn="ctr"/>
            <a:r>
              <a:rPr lang="en-GB" sz="1200" dirty="0"/>
              <a:t>(Van de </a:t>
            </a:r>
            <a:r>
              <a:rPr lang="en-GB" sz="1200" dirty="0" err="1"/>
              <a:t>Vaen</a:t>
            </a:r>
            <a:r>
              <a:rPr lang="en-GB" sz="1200" dirty="0"/>
              <a:t>, 1986), Kimberly, 1981)</a:t>
            </a:r>
          </a:p>
        </p:txBody>
      </p:sp>
      <p:sp>
        <p:nvSpPr>
          <p:cNvPr id="12" name="Rectangle 11"/>
          <p:cNvSpPr/>
          <p:nvPr/>
        </p:nvSpPr>
        <p:spPr>
          <a:xfrm>
            <a:off x="4757650" y="3846225"/>
            <a:ext cx="2576945" cy="105284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In Significant Difference</a:t>
            </a:r>
          </a:p>
          <a:p>
            <a:pPr algn="ctr"/>
            <a:r>
              <a:rPr lang="en-GB" sz="1200" dirty="0"/>
              <a:t>(</a:t>
            </a:r>
            <a:r>
              <a:rPr lang="en-GB" sz="1200" dirty="0" err="1"/>
              <a:t>Appelbaum</a:t>
            </a:r>
            <a:r>
              <a:rPr lang="en-GB" sz="1200" dirty="0"/>
              <a:t>, </a:t>
            </a:r>
            <a:r>
              <a:rPr lang="en-GB" sz="1200" dirty="0" err="1"/>
              <a:t>Kogan</a:t>
            </a:r>
            <a:r>
              <a:rPr lang="en-GB" sz="1200" dirty="0"/>
              <a:t> and </a:t>
            </a:r>
            <a:r>
              <a:rPr lang="en-GB" sz="1200" dirty="0" err="1"/>
              <a:t>Vasarhelyi</a:t>
            </a:r>
            <a:r>
              <a:rPr lang="en-GB" sz="1200" dirty="0"/>
              <a:t>, 2017, </a:t>
            </a:r>
            <a:r>
              <a:rPr lang="en-GB" sz="1200" dirty="0" err="1"/>
              <a:t>Santenac</a:t>
            </a:r>
            <a:r>
              <a:rPr lang="en-GB" sz="1200" dirty="0"/>
              <a:t> &amp; Ball  2015, </a:t>
            </a:r>
            <a:r>
              <a:rPr lang="en-GB" sz="1200" dirty="0" err="1"/>
              <a:t>Leftly</a:t>
            </a:r>
            <a:r>
              <a:rPr lang="en-GB" sz="1200" dirty="0"/>
              <a:t>, 2013, </a:t>
            </a:r>
            <a:r>
              <a:rPr lang="en-GB" sz="1200" dirty="0" err="1"/>
              <a:t>Protiviti</a:t>
            </a:r>
            <a:r>
              <a:rPr lang="en-GB" sz="1200" dirty="0"/>
              <a:t>, 2017</a:t>
            </a:r>
            <a:r>
              <a:rPr lang="en-GB" dirty="0"/>
              <a:t>)</a:t>
            </a:r>
          </a:p>
        </p:txBody>
      </p:sp>
      <p:sp>
        <p:nvSpPr>
          <p:cNvPr id="13" name="Rectangle 12"/>
          <p:cNvSpPr/>
          <p:nvPr/>
        </p:nvSpPr>
        <p:spPr>
          <a:xfrm>
            <a:off x="8484524" y="3846225"/>
            <a:ext cx="2576945" cy="105284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Significant Difference</a:t>
            </a:r>
          </a:p>
          <a:p>
            <a:pPr algn="ctr"/>
            <a:r>
              <a:rPr lang="en-GB" sz="1200" dirty="0"/>
              <a:t>(Matthews, 2013, Davies, 1989, Van der </a:t>
            </a:r>
            <a:r>
              <a:rPr lang="en-GB" sz="1200" dirty="0" err="1"/>
              <a:t>Ven</a:t>
            </a:r>
            <a:r>
              <a:rPr lang="en-GB" sz="1200" dirty="0"/>
              <a:t>, 1986</a:t>
            </a:r>
            <a:r>
              <a:rPr lang="en-GB" dirty="0"/>
              <a:t>)</a:t>
            </a:r>
          </a:p>
        </p:txBody>
      </p:sp>
      <p:pic>
        <p:nvPicPr>
          <p:cNvPr id="8" name="Picture 7">
            <a:extLst>
              <a:ext uri="{FF2B5EF4-FFF2-40B4-BE49-F238E27FC236}">
                <a16:creationId xmlns:a16="http://schemas.microsoft.com/office/drawing/2014/main" xmlns="" id="{A91333D4-953F-3142-A993-0FC8CD5831BD}"/>
              </a:ext>
            </a:extLst>
          </p:cNvPr>
          <p:cNvPicPr>
            <a:picLocks noChangeAspect="1"/>
          </p:cNvPicPr>
          <p:nvPr/>
        </p:nvPicPr>
        <p:blipFill>
          <a:blip r:embed="rId6"/>
          <a:stretch>
            <a:fillRect/>
          </a:stretch>
        </p:blipFill>
        <p:spPr>
          <a:xfrm>
            <a:off x="5322453" y="6129005"/>
            <a:ext cx="1844504" cy="587679"/>
          </a:xfrm>
          <a:prstGeom prst="rect">
            <a:avLst/>
          </a:prstGeom>
        </p:spPr>
      </p:pic>
      <p:pic>
        <p:nvPicPr>
          <p:cNvPr id="9" name="Picture 8">
            <a:extLst>
              <a:ext uri="{FF2B5EF4-FFF2-40B4-BE49-F238E27FC236}">
                <a16:creationId xmlns:a16="http://schemas.microsoft.com/office/drawing/2014/main" xmlns="" id="{0C8244A3-339A-624A-AD60-CE2367965E2D}"/>
              </a:ext>
            </a:extLst>
          </p:cNvPr>
          <p:cNvPicPr>
            <a:picLocks noChangeAspect="1"/>
          </p:cNvPicPr>
          <p:nvPr/>
        </p:nvPicPr>
        <p:blipFill>
          <a:blip r:embed="rId7"/>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2738285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858" y="66502"/>
            <a:ext cx="10972800" cy="1143000"/>
          </a:xfrm>
        </p:spPr>
        <p:txBody>
          <a:bodyPr/>
          <a:lstStyle/>
          <a:p>
            <a:r>
              <a:rPr lang="en-GB" dirty="0">
                <a:solidFill>
                  <a:schemeClr val="bg1"/>
                </a:solidFill>
              </a:rPr>
              <a:t>Research Method</a:t>
            </a:r>
          </a:p>
        </p:txBody>
      </p:sp>
      <p:sp>
        <p:nvSpPr>
          <p:cNvPr id="3" name="Content Placeholder 2"/>
          <p:cNvSpPr>
            <a:spLocks noGrp="1"/>
          </p:cNvSpPr>
          <p:nvPr>
            <p:ph idx="1"/>
          </p:nvPr>
        </p:nvSpPr>
        <p:spPr>
          <a:xfrm>
            <a:off x="709353" y="1334192"/>
            <a:ext cx="10972800" cy="4526280"/>
          </a:xfrm>
        </p:spPr>
        <p:txBody>
          <a:bodyPr/>
          <a:lstStyle/>
          <a:p>
            <a:r>
              <a:rPr lang="en-GB" sz="3600" dirty="0"/>
              <a:t>A </a:t>
            </a:r>
            <a:r>
              <a:rPr lang="en-GB" sz="3600" u="sng" dirty="0"/>
              <a:t>questionnaire survey </a:t>
            </a:r>
            <a:r>
              <a:rPr lang="en-GB" sz="3600" dirty="0"/>
              <a:t>using 5-Point Likert Scale </a:t>
            </a:r>
          </a:p>
          <a:p>
            <a:pPr marL="0" indent="0">
              <a:buNone/>
            </a:pPr>
            <a:r>
              <a:rPr lang="en-GB" sz="2800" dirty="0"/>
              <a:t>(score of 1, Slightly Agree by 2, Neutral represented by 3, Slightly Disagree by 4 and Strongly Disagree is represented by 5)</a:t>
            </a:r>
          </a:p>
          <a:p>
            <a:r>
              <a:rPr lang="en-GB" sz="3600" dirty="0"/>
              <a:t>The questionnaire is issued using self-administered delivery and collection.</a:t>
            </a:r>
          </a:p>
          <a:p>
            <a:r>
              <a:rPr lang="en-GB" sz="3600" dirty="0">
                <a:effectLst/>
                <a:latin typeface="Calibri" panose="020F0502020204030204" pitchFamily="34" charset="0"/>
                <a:ea typeface="MS Mincho"/>
                <a:cs typeface="Times New Roman" panose="02020603050405020304" pitchFamily="18" charset="0"/>
              </a:rPr>
              <a:t>The study will conduct </a:t>
            </a:r>
            <a:r>
              <a:rPr lang="en-GB" sz="3600" u="sng" dirty="0">
                <a:effectLst/>
                <a:latin typeface="Calibri" panose="020F0502020204030204" pitchFamily="34" charset="0"/>
                <a:ea typeface="MS Mincho"/>
                <a:cs typeface="Times New Roman" panose="02020603050405020304" pitchFamily="18" charset="0"/>
              </a:rPr>
              <a:t>semi-structured interviews </a:t>
            </a:r>
          </a:p>
          <a:p>
            <a:pPr marL="0" indent="0">
              <a:buNone/>
            </a:pPr>
            <a:r>
              <a:rPr lang="en-GB" sz="2800" dirty="0">
                <a:latin typeface="Calibri" panose="020F0502020204030204" pitchFamily="34" charset="0"/>
                <a:ea typeface="MS Mincho"/>
                <a:cs typeface="Times New Roman" panose="02020603050405020304" pitchFamily="18" charset="0"/>
              </a:rPr>
              <a:t>(</a:t>
            </a:r>
            <a:r>
              <a:rPr lang="en-GB" sz="2800" dirty="0">
                <a:effectLst/>
                <a:latin typeface="Calibri" panose="020F0502020204030204" pitchFamily="34" charset="0"/>
                <a:ea typeface="MS Mincho"/>
                <a:cs typeface="Times New Roman" panose="02020603050405020304" pitchFamily="18" charset="0"/>
              </a:rPr>
              <a:t>three members of the Big Four who work with DA, two of whom have also worked in a senior role within statutory audit). </a:t>
            </a:r>
            <a:endParaRPr lang="en-GB" sz="2800" dirty="0"/>
          </a:p>
        </p:txBody>
      </p:sp>
      <p:sp>
        <p:nvSpPr>
          <p:cNvPr id="4" name="Slide Number Placeholder 3"/>
          <p:cNvSpPr>
            <a:spLocks noGrp="1"/>
          </p:cNvSpPr>
          <p:nvPr>
            <p:ph type="sldNum" sz="quarter" idx="12"/>
          </p:nvPr>
        </p:nvSpPr>
        <p:spPr/>
        <p:txBody>
          <a:bodyPr/>
          <a:lstStyle/>
          <a:p>
            <a:pPr>
              <a:defRPr/>
            </a:pPr>
            <a:fld id="{E523CA5F-D50C-408B-B4BA-ADEE9427FCC8}" type="slidenum">
              <a:rPr lang="en-US" altLang="en-US" smtClean="0"/>
              <a:pPr>
                <a:defRPr/>
              </a:pPr>
              <a:t>4</a:t>
            </a:fld>
            <a:endParaRPr lang="en-US" altLang="en-US"/>
          </a:p>
        </p:txBody>
      </p:sp>
      <p:pic>
        <p:nvPicPr>
          <p:cNvPr id="5" name="Picture 4">
            <a:extLst>
              <a:ext uri="{FF2B5EF4-FFF2-40B4-BE49-F238E27FC236}">
                <a16:creationId xmlns:a16="http://schemas.microsoft.com/office/drawing/2014/main" xmlns="" id="{152C49C4-E317-7C44-8743-96680D6F3C48}"/>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6" name="Picture 5">
            <a:extLst>
              <a:ext uri="{FF2B5EF4-FFF2-40B4-BE49-F238E27FC236}">
                <a16:creationId xmlns:a16="http://schemas.microsoft.com/office/drawing/2014/main" xmlns="" id="{6C136F59-8AC0-754E-8B46-F364C3A2145D}"/>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219336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308" y="99558"/>
            <a:ext cx="10030691" cy="1143000"/>
          </a:xfrm>
        </p:spPr>
        <p:txBody>
          <a:bodyPr/>
          <a:lstStyle/>
          <a:p>
            <a:r>
              <a:rPr lang="en-GB" sz="4400" dirty="0">
                <a:solidFill>
                  <a:schemeClr val="bg1"/>
                </a:solidFill>
              </a:rPr>
              <a:t>Research Sample and Demographics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188075748"/>
              </p:ext>
            </p:extLst>
          </p:nvPr>
        </p:nvGraphicFramePr>
        <p:xfrm>
          <a:off x="1487979" y="1795551"/>
          <a:ext cx="9518072" cy="3798670"/>
        </p:xfrm>
        <a:graphic>
          <a:graphicData uri="http://schemas.openxmlformats.org/drawingml/2006/table">
            <a:tbl>
              <a:tblPr firstRow="1" firstCol="1" bandRow="1"/>
              <a:tblGrid>
                <a:gridCol w="1637289">
                  <a:extLst>
                    <a:ext uri="{9D8B030D-6E8A-4147-A177-3AD203B41FA5}">
                      <a16:colId xmlns:a16="http://schemas.microsoft.com/office/drawing/2014/main" xmlns="" val="3117700085"/>
                    </a:ext>
                  </a:extLst>
                </a:gridCol>
                <a:gridCol w="1546485">
                  <a:extLst>
                    <a:ext uri="{9D8B030D-6E8A-4147-A177-3AD203B41FA5}">
                      <a16:colId xmlns:a16="http://schemas.microsoft.com/office/drawing/2014/main" xmlns="" val="505636322"/>
                    </a:ext>
                  </a:extLst>
                </a:gridCol>
                <a:gridCol w="2257282">
                  <a:extLst>
                    <a:ext uri="{9D8B030D-6E8A-4147-A177-3AD203B41FA5}">
                      <a16:colId xmlns:a16="http://schemas.microsoft.com/office/drawing/2014/main" xmlns="" val="78637425"/>
                    </a:ext>
                  </a:extLst>
                </a:gridCol>
                <a:gridCol w="1192500">
                  <a:extLst>
                    <a:ext uri="{9D8B030D-6E8A-4147-A177-3AD203B41FA5}">
                      <a16:colId xmlns:a16="http://schemas.microsoft.com/office/drawing/2014/main" xmlns="" val="2016532073"/>
                    </a:ext>
                  </a:extLst>
                </a:gridCol>
                <a:gridCol w="1197032">
                  <a:extLst>
                    <a:ext uri="{9D8B030D-6E8A-4147-A177-3AD203B41FA5}">
                      <a16:colId xmlns:a16="http://schemas.microsoft.com/office/drawing/2014/main" xmlns="" val="4287052385"/>
                    </a:ext>
                  </a:extLst>
                </a:gridCol>
                <a:gridCol w="1687484">
                  <a:extLst>
                    <a:ext uri="{9D8B030D-6E8A-4147-A177-3AD203B41FA5}">
                      <a16:colId xmlns:a16="http://schemas.microsoft.com/office/drawing/2014/main" xmlns="" val="1716025180"/>
                    </a:ext>
                  </a:extLst>
                </a:gridCol>
              </a:tblGrid>
              <a:tr h="1322538">
                <a:tc rowSpan="2">
                  <a:txBody>
                    <a:bodyPr/>
                    <a:lstStyle/>
                    <a:p>
                      <a:pPr algn="l">
                        <a:spcAft>
                          <a:spcPts val="0"/>
                        </a:spcAft>
                      </a:pPr>
                      <a:r>
                        <a:rPr lang="en-GB" sz="1800" b="1" dirty="0">
                          <a:effectLst/>
                          <a:latin typeface="Calibri" panose="020F0502020204030204" pitchFamily="34" charset="0"/>
                          <a:ea typeface="MS Mincho"/>
                          <a:cs typeface="Times New Roman" panose="02020603050405020304" pitchFamily="18" charset="0"/>
                        </a:rPr>
                        <a:t>Group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spcAft>
                          <a:spcPts val="0"/>
                        </a:spcAft>
                      </a:pPr>
                      <a:r>
                        <a:rPr lang="en-GB" sz="1800" b="1" dirty="0">
                          <a:effectLst/>
                          <a:latin typeface="Calibri" panose="020F0502020204030204" pitchFamily="34" charset="0"/>
                          <a:ea typeface="MS Mincho"/>
                          <a:cs typeface="Times New Roman" panose="02020603050405020304" pitchFamily="18" charset="0"/>
                        </a:rPr>
                        <a:t>Surveys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spcAft>
                          <a:spcPts val="0"/>
                        </a:spcAft>
                      </a:pPr>
                      <a:r>
                        <a:rPr lang="en-GB" sz="1800" b="1" dirty="0">
                          <a:effectLst/>
                          <a:latin typeface="Calibri" panose="020F0502020204030204" pitchFamily="34" charset="0"/>
                          <a:ea typeface="MS Mincho"/>
                          <a:cs typeface="Times New Roman" panose="02020603050405020304" pitchFamily="18" charset="0"/>
                        </a:rPr>
                        <a:t>Responses Received </a:t>
                      </a:r>
                    </a:p>
                    <a:p>
                      <a:pPr algn="l">
                        <a:spcAft>
                          <a:spcPts val="0"/>
                        </a:spcAft>
                      </a:pPr>
                      <a:r>
                        <a:rPr lang="en-GB" sz="1800" b="1" dirty="0">
                          <a:effectLst/>
                          <a:latin typeface="Calibri" panose="020F0502020204030204" pitchFamily="34" charset="0"/>
                          <a:ea typeface="MS Mincho"/>
                          <a:cs typeface="Times New Roman" panose="02020603050405020304" pitchFamily="18" charset="0"/>
                        </a:rPr>
                        <a:t>(% of surveys 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spcAft>
                          <a:spcPts val="0"/>
                        </a:spcAft>
                      </a:pPr>
                      <a:r>
                        <a:rPr lang="en-GB" sz="1800" b="1" dirty="0">
                          <a:effectLst/>
                          <a:latin typeface="Calibri" panose="020F0502020204030204" pitchFamily="34" charset="0"/>
                          <a:ea typeface="MS Mincho"/>
                          <a:cs typeface="Times New Roman" panose="02020603050405020304" pitchFamily="18" charset="0"/>
                        </a:rPr>
                        <a:t>Do they hold an accounting qualification? </a:t>
                      </a:r>
                    </a:p>
                    <a:p>
                      <a:pPr algn="l">
                        <a:spcAft>
                          <a:spcPts val="0"/>
                        </a:spcAft>
                      </a:pPr>
                      <a:r>
                        <a:rPr lang="en-GB" sz="1800" b="1" dirty="0">
                          <a:effectLst/>
                          <a:latin typeface="Calibri" panose="020F0502020204030204" pitchFamily="34" charset="0"/>
                          <a:ea typeface="MS Mincho"/>
                          <a:cs typeface="Times New Roman" panose="02020603050405020304" pitchFamily="18" charset="0"/>
                        </a:rPr>
                        <a:t>(% of total responses)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rowSpan="2">
                  <a:txBody>
                    <a:bodyPr/>
                    <a:lstStyle/>
                    <a:p>
                      <a:pPr algn="l">
                        <a:spcAft>
                          <a:spcPts val="0"/>
                        </a:spcAft>
                      </a:pPr>
                      <a:r>
                        <a:rPr lang="en-GB" sz="1800" b="1" dirty="0">
                          <a:effectLst/>
                          <a:latin typeface="Calibri" panose="020F0502020204030204" pitchFamily="34" charset="0"/>
                          <a:ea typeface="MS Mincho"/>
                          <a:cs typeface="Times New Roman" panose="02020603050405020304" pitchFamily="18" charset="0"/>
                        </a:rPr>
                        <a:t>Average years of experience in their field.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74871545"/>
                  </a:ext>
                </a:extLst>
              </a:tr>
              <a:tr h="33063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spcAft>
                          <a:spcPts val="0"/>
                        </a:spcAft>
                      </a:pPr>
                      <a:r>
                        <a:rPr lang="en-GB" sz="1800" b="1">
                          <a:effectLst/>
                          <a:latin typeface="Calibri" panose="020F0502020204030204" pitchFamily="34" charset="0"/>
                          <a:ea typeface="MS Mincho"/>
                          <a:cs typeface="Times New Roman" panose="02020603050405020304" pitchFamily="18" charset="0"/>
                        </a:rPr>
                        <a:t>Yes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b="1" dirty="0">
                          <a:effectLst/>
                          <a:latin typeface="Calibri" panose="020F0502020204030204" pitchFamily="34" charset="0"/>
                          <a:ea typeface="MS Mincho"/>
                          <a:cs typeface="Times New Roman" panose="02020603050405020304" pitchFamily="18" charset="0"/>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2552070929"/>
                  </a:ext>
                </a:extLst>
              </a:tr>
              <a:tr h="661269">
                <a:tc>
                  <a:txBody>
                    <a:bodyPr/>
                    <a:lstStyle/>
                    <a:p>
                      <a:pPr algn="l">
                        <a:spcAft>
                          <a:spcPts val="0"/>
                        </a:spcAft>
                      </a:pPr>
                      <a:r>
                        <a:rPr lang="en-GB" sz="1800" b="1">
                          <a:effectLst/>
                          <a:latin typeface="Calibri" panose="020F0502020204030204" pitchFamily="34" charset="0"/>
                          <a:ea typeface="MS Mincho"/>
                          <a:cs typeface="Times New Roman" panose="02020603050405020304" pitchFamily="18" charset="0"/>
                        </a:rPr>
                        <a:t>Auditors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dirty="0">
                          <a:effectLst/>
                          <a:latin typeface="Calibri" panose="020F0502020204030204" pitchFamily="34" charset="0"/>
                          <a:ea typeface="MS Mincho"/>
                          <a:cs typeface="Times New Roman" panose="02020603050405020304" pitchFamily="18" charset="0"/>
                        </a:rPr>
                        <a:t>80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a:effectLst/>
                          <a:latin typeface="Calibri" panose="020F0502020204030204" pitchFamily="34" charset="0"/>
                          <a:ea typeface="MS Mincho"/>
                          <a:cs typeface="Times New Roman" panose="02020603050405020304" pitchFamily="18" charset="0"/>
                        </a:rPr>
                        <a:t>30 (37.5%)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dirty="0">
                          <a:effectLst/>
                          <a:latin typeface="Calibri" panose="020F0502020204030204" pitchFamily="34" charset="0"/>
                          <a:ea typeface="MS Mincho"/>
                          <a:cs typeface="Times New Roman" panose="02020603050405020304" pitchFamily="18" charset="0"/>
                        </a:rPr>
                        <a:t>9 </a:t>
                      </a:r>
                      <a:r>
                        <a:rPr lang="en-GB" sz="1800" baseline="0" dirty="0">
                          <a:effectLst/>
                          <a:latin typeface="Calibri" panose="020F0502020204030204" pitchFamily="34" charset="0"/>
                          <a:ea typeface="MS Mincho"/>
                          <a:cs typeface="Times New Roman" panose="02020603050405020304" pitchFamily="18" charset="0"/>
                        </a:rPr>
                        <a:t> </a:t>
                      </a:r>
                      <a:r>
                        <a:rPr lang="en-GB" sz="1800" dirty="0">
                          <a:effectLst/>
                          <a:latin typeface="Calibri" panose="020F0502020204030204" pitchFamily="34" charset="0"/>
                          <a:ea typeface="MS Mincho"/>
                          <a:cs typeface="Times New Roman" panose="02020603050405020304" pitchFamily="18" charset="0"/>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dirty="0">
                          <a:effectLst/>
                          <a:latin typeface="Calibri" panose="020F0502020204030204" pitchFamily="34" charset="0"/>
                          <a:ea typeface="MS Mincho"/>
                          <a:cs typeface="Times New Roman" panose="02020603050405020304" pitchFamily="18" charset="0"/>
                        </a:rPr>
                        <a:t>21</a:t>
                      </a:r>
                      <a:r>
                        <a:rPr lang="en-GB" sz="1800" baseline="0" dirty="0">
                          <a:effectLst/>
                          <a:latin typeface="Calibri" panose="020F0502020204030204" pitchFamily="34" charset="0"/>
                          <a:ea typeface="MS Mincho"/>
                          <a:cs typeface="Times New Roman" panose="02020603050405020304" pitchFamily="18" charset="0"/>
                        </a:rPr>
                        <a:t> </a:t>
                      </a:r>
                      <a:r>
                        <a:rPr lang="en-GB" sz="1800" dirty="0">
                          <a:effectLst/>
                          <a:latin typeface="Calibri" panose="020F0502020204030204" pitchFamily="34" charset="0"/>
                          <a:ea typeface="MS Mincho"/>
                          <a:cs typeface="Times New Roman" panose="02020603050405020304" pitchFamily="18" charset="0"/>
                        </a:rPr>
                        <a:t>(70%)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a:effectLst/>
                          <a:latin typeface="Calibri" panose="020F0502020204030204" pitchFamily="34" charset="0"/>
                          <a:ea typeface="MS Mincho"/>
                          <a:cs typeface="Times New Roman" panose="02020603050405020304" pitchFamily="18" charset="0"/>
                        </a:rPr>
                        <a:t>5.1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87563261"/>
                  </a:ext>
                </a:extLst>
              </a:tr>
              <a:tr h="789954">
                <a:tc>
                  <a:txBody>
                    <a:bodyPr/>
                    <a:lstStyle/>
                    <a:p>
                      <a:pPr algn="l">
                        <a:spcAft>
                          <a:spcPts val="0"/>
                        </a:spcAft>
                      </a:pPr>
                      <a:r>
                        <a:rPr lang="en-GB" sz="1800" b="1">
                          <a:effectLst/>
                          <a:latin typeface="Calibri" panose="020F0502020204030204" pitchFamily="34" charset="0"/>
                          <a:ea typeface="MS Mincho"/>
                          <a:cs typeface="Times New Roman" panose="02020603050405020304" pitchFamily="18" charset="0"/>
                        </a:rPr>
                        <a:t>Data Analysts supporting Audit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dirty="0">
                          <a:effectLst/>
                          <a:latin typeface="Calibri" panose="020F0502020204030204" pitchFamily="34" charset="0"/>
                          <a:ea typeface="MS Mincho"/>
                          <a:cs typeface="Times New Roman" panose="02020603050405020304" pitchFamily="18"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a:effectLst/>
                          <a:latin typeface="Calibri" panose="020F0502020204030204" pitchFamily="34" charset="0"/>
                          <a:ea typeface="MS Mincho"/>
                          <a:cs typeface="Times New Roman" panose="02020603050405020304" pitchFamily="18" charset="0"/>
                        </a:rPr>
                        <a:t>23 (46%)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dirty="0">
                          <a:effectLst/>
                          <a:latin typeface="Calibri" panose="020F0502020204030204" pitchFamily="34" charset="0"/>
                          <a:ea typeface="MS Mincho"/>
                          <a:cs typeface="Times New Roman" panose="02020603050405020304" pitchFamily="18" charset="0"/>
                        </a:rPr>
                        <a:t>12</a:t>
                      </a:r>
                      <a:r>
                        <a:rPr lang="en-GB" sz="1800" baseline="0" dirty="0">
                          <a:effectLst/>
                          <a:latin typeface="Calibri" panose="020F0502020204030204" pitchFamily="34" charset="0"/>
                          <a:ea typeface="MS Mincho"/>
                          <a:cs typeface="Times New Roman" panose="02020603050405020304" pitchFamily="18" charset="0"/>
                        </a:rPr>
                        <a:t> </a:t>
                      </a:r>
                      <a:r>
                        <a:rPr lang="en-GB" sz="1800" dirty="0">
                          <a:effectLst/>
                          <a:latin typeface="Calibri" panose="020F0502020204030204" pitchFamily="34" charset="0"/>
                          <a:ea typeface="MS Mincho"/>
                          <a:cs typeface="Times New Roman" panose="02020603050405020304" pitchFamily="18" charset="0"/>
                        </a:rPr>
                        <a:t>(52%)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dirty="0">
                          <a:effectLst/>
                          <a:latin typeface="Calibri" panose="020F0502020204030204" pitchFamily="34" charset="0"/>
                          <a:ea typeface="MS Mincho"/>
                          <a:cs typeface="Times New Roman" panose="02020603050405020304" pitchFamily="18" charset="0"/>
                        </a:rPr>
                        <a:t>11</a:t>
                      </a:r>
                      <a:r>
                        <a:rPr lang="en-GB" sz="1800" baseline="0" dirty="0">
                          <a:effectLst/>
                          <a:latin typeface="Calibri" panose="020F0502020204030204" pitchFamily="34" charset="0"/>
                          <a:ea typeface="MS Mincho"/>
                          <a:cs typeface="Times New Roman" panose="02020603050405020304" pitchFamily="18" charset="0"/>
                        </a:rPr>
                        <a:t> </a:t>
                      </a:r>
                      <a:r>
                        <a:rPr lang="en-GB" sz="1800" dirty="0">
                          <a:effectLst/>
                          <a:latin typeface="Calibri" panose="020F0502020204030204" pitchFamily="34" charset="0"/>
                          <a:ea typeface="MS Mincho"/>
                          <a:cs typeface="Times New Roman" panose="02020603050405020304" pitchFamily="18" charset="0"/>
                        </a:rPr>
                        <a:t>(48%)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a:effectLst/>
                          <a:latin typeface="Calibri" panose="020F0502020204030204" pitchFamily="34" charset="0"/>
                          <a:ea typeface="MS Mincho"/>
                          <a:cs typeface="Times New Roman" panose="02020603050405020304" pitchFamily="18" charset="0"/>
                        </a:rPr>
                        <a:t>3.6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6513536"/>
                  </a:ext>
                </a:extLst>
              </a:tr>
              <a:tr h="661269">
                <a:tc>
                  <a:txBody>
                    <a:bodyPr/>
                    <a:lstStyle/>
                    <a:p>
                      <a:pPr algn="l">
                        <a:spcAft>
                          <a:spcPts val="0"/>
                        </a:spcAft>
                      </a:pPr>
                      <a:r>
                        <a:rPr lang="en-GB" sz="1800" b="1" dirty="0">
                          <a:effectLst/>
                          <a:latin typeface="Calibri" panose="020F0502020204030204" pitchFamily="34" charset="0"/>
                          <a:ea typeface="MS Mincho"/>
                          <a:cs typeface="Times New Roman" panose="02020603050405020304" pitchFamily="18" charset="0"/>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b="1">
                          <a:effectLst/>
                          <a:latin typeface="Calibri" panose="020F0502020204030204" pitchFamily="34" charset="0"/>
                          <a:ea typeface="MS Mincho"/>
                          <a:cs typeface="Times New Roman" panose="02020603050405020304" pitchFamily="18" charset="0"/>
                        </a:rPr>
                        <a:t>130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b="1" dirty="0">
                          <a:effectLst/>
                          <a:latin typeface="Calibri" panose="020F0502020204030204" pitchFamily="34" charset="0"/>
                          <a:ea typeface="MS Mincho"/>
                          <a:cs typeface="Times New Roman" panose="02020603050405020304" pitchFamily="18" charset="0"/>
                        </a:rPr>
                        <a:t>53 (40.8%)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b="1" dirty="0">
                          <a:effectLst/>
                          <a:latin typeface="Calibri" panose="020F0502020204030204" pitchFamily="34" charset="0"/>
                          <a:ea typeface="MS Mincho"/>
                          <a:cs typeface="Times New Roman" panose="02020603050405020304" pitchFamily="18" charset="0"/>
                        </a:rPr>
                        <a:t>21</a:t>
                      </a:r>
                      <a:r>
                        <a:rPr lang="en-GB" sz="1800" b="1" baseline="0" dirty="0">
                          <a:effectLst/>
                          <a:latin typeface="Calibri" panose="020F0502020204030204" pitchFamily="34" charset="0"/>
                          <a:ea typeface="MS Mincho"/>
                          <a:cs typeface="Times New Roman" panose="02020603050405020304" pitchFamily="18" charset="0"/>
                        </a:rPr>
                        <a:t> </a:t>
                      </a:r>
                      <a:r>
                        <a:rPr lang="en-GB" sz="1800" b="1" dirty="0">
                          <a:effectLst/>
                          <a:latin typeface="Calibri" panose="020F0502020204030204" pitchFamily="34" charset="0"/>
                          <a:ea typeface="MS Mincho"/>
                          <a:cs typeface="Times New Roman" panose="02020603050405020304" pitchFamily="18" charset="0"/>
                        </a:rPr>
                        <a:t>(39.6%)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b="1">
                          <a:effectLst/>
                          <a:latin typeface="Calibri" panose="020F0502020204030204" pitchFamily="34" charset="0"/>
                          <a:ea typeface="MS Mincho"/>
                          <a:cs typeface="Times New Roman" panose="02020603050405020304" pitchFamily="18" charset="0"/>
                        </a:rPr>
                        <a:t>32 (60.4%)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800" b="1" dirty="0">
                          <a:effectLst/>
                          <a:latin typeface="Calibri" panose="020F0502020204030204" pitchFamily="34" charset="0"/>
                          <a:ea typeface="MS Mincho"/>
                          <a:cs typeface="Times New Roman" panose="02020603050405020304" pitchFamily="18" charset="0"/>
                        </a:rPr>
                        <a:t>4.5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7760587"/>
                  </a:ext>
                </a:extLst>
              </a:tr>
            </a:tbl>
          </a:graphicData>
        </a:graphic>
      </p:graphicFrame>
      <p:sp>
        <p:nvSpPr>
          <p:cNvPr id="4" name="Slide Number Placeholder 3"/>
          <p:cNvSpPr>
            <a:spLocks noGrp="1"/>
          </p:cNvSpPr>
          <p:nvPr>
            <p:ph type="sldNum" sz="quarter" idx="12"/>
          </p:nvPr>
        </p:nvSpPr>
        <p:spPr/>
        <p:txBody>
          <a:bodyPr/>
          <a:lstStyle/>
          <a:p>
            <a:pPr>
              <a:defRPr/>
            </a:pPr>
            <a:fld id="{E523CA5F-D50C-408B-B4BA-ADEE9427FCC8}" type="slidenum">
              <a:rPr lang="en-US" altLang="en-US" smtClean="0"/>
              <a:pPr>
                <a:defRPr/>
              </a:pPr>
              <a:t>5</a:t>
            </a:fld>
            <a:endParaRPr lang="en-US" altLang="en-US"/>
          </a:p>
        </p:txBody>
      </p:sp>
      <p:pic>
        <p:nvPicPr>
          <p:cNvPr id="6" name="Picture 5">
            <a:extLst>
              <a:ext uri="{FF2B5EF4-FFF2-40B4-BE49-F238E27FC236}">
                <a16:creationId xmlns:a16="http://schemas.microsoft.com/office/drawing/2014/main" xmlns="" id="{9AE88996-3D8F-2447-989C-281F40D9B303}"/>
              </a:ext>
            </a:extLst>
          </p:cNvPr>
          <p:cNvPicPr>
            <a:picLocks noChangeAspect="1"/>
          </p:cNvPicPr>
          <p:nvPr/>
        </p:nvPicPr>
        <p:blipFill>
          <a:blip r:embed="rId2"/>
          <a:stretch>
            <a:fillRect/>
          </a:stretch>
        </p:blipFill>
        <p:spPr>
          <a:xfrm>
            <a:off x="5322453" y="6145630"/>
            <a:ext cx="1844504" cy="587679"/>
          </a:xfrm>
          <a:prstGeom prst="rect">
            <a:avLst/>
          </a:prstGeom>
        </p:spPr>
      </p:pic>
      <p:pic>
        <p:nvPicPr>
          <p:cNvPr id="7" name="Picture 6">
            <a:extLst>
              <a:ext uri="{FF2B5EF4-FFF2-40B4-BE49-F238E27FC236}">
                <a16:creationId xmlns:a16="http://schemas.microsoft.com/office/drawing/2014/main" xmlns="" id="{CBA0809F-E9D1-464F-91AE-CCC49487DF0F}"/>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3782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972800" cy="1143000"/>
          </a:xfrm>
        </p:spPr>
        <p:txBody>
          <a:bodyPr/>
          <a:lstStyle/>
          <a:p>
            <a:r>
              <a:rPr lang="en-GB" dirty="0">
                <a:solidFill>
                  <a:schemeClr val="bg1"/>
                </a:solidFill>
              </a:rPr>
              <a:t>Data Analytics Attributes</a:t>
            </a:r>
          </a:p>
        </p:txBody>
      </p:sp>
      <p:sp>
        <p:nvSpPr>
          <p:cNvPr id="4" name="Slide Number Placeholder 3"/>
          <p:cNvSpPr>
            <a:spLocks noGrp="1"/>
          </p:cNvSpPr>
          <p:nvPr>
            <p:ph type="sldNum" sz="quarter" idx="12"/>
          </p:nvPr>
        </p:nvSpPr>
        <p:spPr/>
        <p:txBody>
          <a:bodyPr/>
          <a:lstStyle/>
          <a:p>
            <a:pPr>
              <a:defRPr/>
            </a:pPr>
            <a:fld id="{E523CA5F-D50C-408B-B4BA-ADEE9427FCC8}" type="slidenum">
              <a:rPr lang="en-US" altLang="en-US" smtClean="0"/>
              <a:pPr>
                <a:defRPr/>
              </a:pPr>
              <a:t>6</a:t>
            </a:fld>
            <a:endParaRPr lang="en-US" alt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xmlns="" val="4011514116"/>
              </p:ext>
            </p:extLst>
          </p:nvPr>
        </p:nvGraphicFramePr>
        <p:xfrm>
          <a:off x="867295" y="1325880"/>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xmlns="" id="{36D52C95-B71C-5445-B7AA-2DB3E6231351}"/>
              </a:ext>
            </a:extLst>
          </p:cNvPr>
          <p:cNvPicPr>
            <a:picLocks noChangeAspect="1"/>
          </p:cNvPicPr>
          <p:nvPr/>
        </p:nvPicPr>
        <p:blipFill>
          <a:blip r:embed="rId6"/>
          <a:stretch>
            <a:fillRect/>
          </a:stretch>
        </p:blipFill>
        <p:spPr>
          <a:xfrm>
            <a:off x="5322453" y="6129005"/>
            <a:ext cx="1844504" cy="587679"/>
          </a:xfrm>
          <a:prstGeom prst="rect">
            <a:avLst/>
          </a:prstGeom>
        </p:spPr>
      </p:pic>
      <p:pic>
        <p:nvPicPr>
          <p:cNvPr id="6" name="Picture 5">
            <a:extLst>
              <a:ext uri="{FF2B5EF4-FFF2-40B4-BE49-F238E27FC236}">
                <a16:creationId xmlns:a16="http://schemas.microsoft.com/office/drawing/2014/main" xmlns="" id="{D1CC08A8-B56D-DF4B-B73F-5929A2AE7F5A}"/>
              </a:ext>
            </a:extLst>
          </p:cNvPr>
          <p:cNvPicPr>
            <a:picLocks noChangeAspect="1"/>
          </p:cNvPicPr>
          <p:nvPr/>
        </p:nvPicPr>
        <p:blipFill>
          <a:blip r:embed="rId7"/>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52494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972800" cy="1143000"/>
          </a:xfrm>
        </p:spPr>
        <p:txBody>
          <a:bodyPr/>
          <a:lstStyle/>
          <a:p>
            <a:r>
              <a:rPr lang="en-GB" sz="4800" dirty="0">
                <a:solidFill>
                  <a:schemeClr val="bg1"/>
                </a:solidFill>
              </a:rPr>
              <a:t>Comfort Using Data Analytics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4008388824"/>
              </p:ext>
            </p:extLst>
          </p:nvPr>
        </p:nvGraphicFramePr>
        <p:xfrm>
          <a:off x="240145" y="1452206"/>
          <a:ext cx="11674764" cy="5061944"/>
        </p:xfrm>
        <a:graphic>
          <a:graphicData uri="http://schemas.openxmlformats.org/drawingml/2006/table">
            <a:tbl>
              <a:tblPr firstRow="1" firstCol="1" bandRow="1">
                <a:tableStyleId>{5C22544A-7EE6-4342-B048-85BDC9FD1C3A}</a:tableStyleId>
              </a:tblPr>
              <a:tblGrid>
                <a:gridCol w="9319491">
                  <a:extLst>
                    <a:ext uri="{9D8B030D-6E8A-4147-A177-3AD203B41FA5}">
                      <a16:colId xmlns:a16="http://schemas.microsoft.com/office/drawing/2014/main" xmlns="" val="3650182846"/>
                    </a:ext>
                  </a:extLst>
                </a:gridCol>
                <a:gridCol w="1392523">
                  <a:extLst>
                    <a:ext uri="{9D8B030D-6E8A-4147-A177-3AD203B41FA5}">
                      <a16:colId xmlns:a16="http://schemas.microsoft.com/office/drawing/2014/main" xmlns="" val="2861523962"/>
                    </a:ext>
                  </a:extLst>
                </a:gridCol>
                <a:gridCol w="962750">
                  <a:extLst>
                    <a:ext uri="{9D8B030D-6E8A-4147-A177-3AD203B41FA5}">
                      <a16:colId xmlns:a16="http://schemas.microsoft.com/office/drawing/2014/main" xmlns="" val="1636728101"/>
                    </a:ext>
                  </a:extLst>
                </a:gridCol>
              </a:tblGrid>
              <a:tr h="435189">
                <a:tc>
                  <a:txBody>
                    <a:bodyPr/>
                    <a:lstStyle/>
                    <a:p>
                      <a:pPr algn="l">
                        <a:spcAft>
                          <a:spcPts val="0"/>
                        </a:spcAft>
                      </a:pPr>
                      <a:r>
                        <a:rPr lang="en-GB" sz="1600" b="1" dirty="0">
                          <a:effectLst/>
                        </a:rPr>
                        <a:t>Statements</a:t>
                      </a:r>
                      <a:endParaRPr lang="en-GB" sz="1600" b="1" dirty="0">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effectLst/>
                        </a:rPr>
                        <a:t>Mean of Data Analysts</a:t>
                      </a:r>
                      <a:endParaRPr lang="en-GB" sz="1600" dirty="0">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effectLst/>
                        </a:rPr>
                        <a:t>Mean of Auditors</a:t>
                      </a:r>
                      <a:endParaRPr lang="en-GB" sz="1600" dirty="0">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2019150374"/>
                  </a:ext>
                </a:extLst>
              </a:tr>
              <a:tr h="319138">
                <a:tc>
                  <a:txBody>
                    <a:bodyPr/>
                    <a:lstStyle/>
                    <a:p>
                      <a:pPr algn="l">
                        <a:spcAft>
                          <a:spcPts val="0"/>
                        </a:spcAft>
                      </a:pPr>
                      <a:r>
                        <a:rPr lang="en-GB" sz="1600" b="1" dirty="0">
                          <a:solidFill>
                            <a:srgbClr val="FFFF00"/>
                          </a:solidFill>
                          <a:effectLst/>
                        </a:rPr>
                        <a:t>You feel comfortable relying on Data Analytics for audit evidence.</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b="1" dirty="0">
                          <a:solidFill>
                            <a:srgbClr val="FFFF00"/>
                          </a:solidFill>
                          <a:effectLst/>
                        </a:rPr>
                        <a:t>1.30</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lang="en-GB" sz="1600" b="1" dirty="0">
                          <a:solidFill>
                            <a:srgbClr val="FFFF00"/>
                          </a:solidFill>
                          <a:effectLst/>
                        </a:rPr>
                        <a:t>2.00***</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p>
                      <a:pPr algn="l">
                        <a:spcAft>
                          <a:spcPts val="0"/>
                        </a:spcAft>
                      </a:pP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3528920025"/>
                  </a:ext>
                </a:extLst>
              </a:tr>
              <a:tr h="435189">
                <a:tc>
                  <a:txBody>
                    <a:bodyPr/>
                    <a:lstStyle/>
                    <a:p>
                      <a:pPr algn="l">
                        <a:spcAft>
                          <a:spcPts val="0"/>
                        </a:spcAft>
                      </a:pPr>
                      <a:r>
                        <a:rPr lang="en-GB" sz="1600" b="0" dirty="0">
                          <a:effectLst/>
                        </a:rPr>
                        <a:t>You feel uncomfortable giving work to other people to perform Data Analytics on if you do not understand the process yourself</a:t>
                      </a:r>
                      <a:endParaRPr lang="en-GB" sz="1600" b="0" dirty="0">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2.83</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2.93</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777110218"/>
                  </a:ext>
                </a:extLst>
              </a:tr>
              <a:tr h="435189">
                <a:tc>
                  <a:txBody>
                    <a:bodyPr/>
                    <a:lstStyle/>
                    <a:p>
                      <a:pPr algn="l">
                        <a:spcAft>
                          <a:spcPts val="0"/>
                        </a:spcAft>
                      </a:pPr>
                      <a:r>
                        <a:rPr lang="en-GB" sz="1600" b="1" dirty="0">
                          <a:solidFill>
                            <a:srgbClr val="FFFF00"/>
                          </a:solidFill>
                          <a:effectLst/>
                        </a:rPr>
                        <a:t>You are </a:t>
                      </a:r>
                      <a:r>
                        <a:rPr lang="en-GB" sz="1600" b="1" dirty="0" err="1">
                          <a:solidFill>
                            <a:srgbClr val="FFFF00"/>
                          </a:solidFill>
                          <a:effectLst/>
                        </a:rPr>
                        <a:t>skeptical</a:t>
                      </a:r>
                      <a:r>
                        <a:rPr lang="en-GB" sz="1600" b="1" dirty="0">
                          <a:solidFill>
                            <a:srgbClr val="FFFF00"/>
                          </a:solidFill>
                          <a:effectLst/>
                        </a:rPr>
                        <a:t> of the samples provided by Data Analytics because the samples are not chosen by humans who can read context</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b="1" dirty="0">
                          <a:solidFill>
                            <a:srgbClr val="FFFF00"/>
                          </a:solidFill>
                          <a:effectLst/>
                        </a:rPr>
                        <a:t>1.96</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b="1" dirty="0">
                          <a:solidFill>
                            <a:srgbClr val="FFFF00"/>
                          </a:solidFill>
                          <a:effectLst/>
                        </a:rPr>
                        <a:t>1.47*</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4144139634"/>
                  </a:ext>
                </a:extLst>
              </a:tr>
              <a:tr h="580252">
                <a:tc>
                  <a:txBody>
                    <a:bodyPr/>
                    <a:lstStyle/>
                    <a:p>
                      <a:pPr algn="l">
                        <a:spcAft>
                          <a:spcPts val="0"/>
                        </a:spcAft>
                      </a:pPr>
                      <a:r>
                        <a:rPr lang="en-GB" sz="1600" b="0" dirty="0">
                          <a:effectLst/>
                        </a:rPr>
                        <a:t>If you have unfavourable results from Data Analytics and doubt the validity because you do not understand how the results were generated, you are more likely to disregard the results</a:t>
                      </a:r>
                      <a:endParaRPr lang="en-GB" sz="1600" b="0" dirty="0">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1.91</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1.92</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1914623676"/>
                  </a:ext>
                </a:extLst>
              </a:tr>
              <a:tr h="580252">
                <a:tc>
                  <a:txBody>
                    <a:bodyPr/>
                    <a:lstStyle/>
                    <a:p>
                      <a:pPr algn="l">
                        <a:spcAft>
                          <a:spcPts val="0"/>
                        </a:spcAft>
                      </a:pPr>
                      <a:r>
                        <a:rPr lang="en-GB" sz="1600" b="1" dirty="0">
                          <a:solidFill>
                            <a:srgbClr val="FFFF00"/>
                          </a:solidFill>
                          <a:effectLst/>
                        </a:rPr>
                        <a:t>You feel uncomfortable outsourcing work to an individual that processes it without working with them personally as they may not know as much as you do about the client    </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b="1" dirty="0">
                          <a:solidFill>
                            <a:srgbClr val="FFFF00"/>
                          </a:solidFill>
                          <a:effectLst/>
                        </a:rPr>
                        <a:t>1.91</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b="1" dirty="0">
                          <a:solidFill>
                            <a:srgbClr val="FFFF00"/>
                          </a:solidFill>
                          <a:effectLst/>
                        </a:rPr>
                        <a:t>2.44*</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876264806"/>
                  </a:ext>
                </a:extLst>
              </a:tr>
              <a:tr h="435189">
                <a:tc>
                  <a:txBody>
                    <a:bodyPr/>
                    <a:lstStyle/>
                    <a:p>
                      <a:pPr algn="l">
                        <a:spcAft>
                          <a:spcPts val="0"/>
                        </a:spcAft>
                      </a:pPr>
                      <a:r>
                        <a:rPr lang="en-GB" sz="1600" b="1" dirty="0">
                          <a:solidFill>
                            <a:srgbClr val="FFFF00"/>
                          </a:solidFill>
                          <a:effectLst/>
                        </a:rPr>
                        <a:t>You feel comfortable relying on Data Analytics results from overseas assistants because you know that they have been thoroughly reviewed</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b="1" dirty="0">
                          <a:solidFill>
                            <a:srgbClr val="FFFF00"/>
                          </a:solidFill>
                          <a:effectLst/>
                        </a:rPr>
                        <a:t>1.86</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b="1" dirty="0">
                          <a:solidFill>
                            <a:srgbClr val="FFFF00"/>
                          </a:solidFill>
                          <a:effectLst/>
                        </a:rPr>
                        <a:t>3.58***</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3689090970"/>
                  </a:ext>
                </a:extLst>
              </a:tr>
              <a:tr h="435189">
                <a:tc>
                  <a:txBody>
                    <a:bodyPr/>
                    <a:lstStyle/>
                    <a:p>
                      <a:pPr algn="l">
                        <a:spcAft>
                          <a:spcPts val="0"/>
                        </a:spcAft>
                      </a:pPr>
                      <a:r>
                        <a:rPr lang="en-GB" sz="1600" b="0" dirty="0">
                          <a:effectLst/>
                        </a:rPr>
                        <a:t>You would rather trust manual sampling over automatically selected samples chosen by Data Analytics tools (with inputted criteria)</a:t>
                      </a:r>
                      <a:endParaRPr lang="en-GB" sz="1600" b="0" dirty="0">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1.82</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1.16</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1282076979"/>
                  </a:ext>
                </a:extLst>
              </a:tr>
              <a:tr h="435189">
                <a:tc>
                  <a:txBody>
                    <a:bodyPr/>
                    <a:lstStyle/>
                    <a:p>
                      <a:pPr algn="l">
                        <a:spcAft>
                          <a:spcPts val="0"/>
                        </a:spcAft>
                      </a:pPr>
                      <a:r>
                        <a:rPr lang="en-GB" sz="1600" b="0" dirty="0">
                          <a:effectLst/>
                        </a:rPr>
                        <a:t>You would prefer to look at invoices manually rather than trust the results of data analytics when performing a three match on source data    </a:t>
                      </a:r>
                      <a:endParaRPr lang="en-GB" sz="1600" b="0" dirty="0">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1.91</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1.15</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1599747796"/>
                  </a:ext>
                </a:extLst>
              </a:tr>
              <a:tr h="435189">
                <a:tc>
                  <a:txBody>
                    <a:bodyPr/>
                    <a:lstStyle/>
                    <a:p>
                      <a:pPr algn="l">
                        <a:spcAft>
                          <a:spcPts val="0"/>
                        </a:spcAft>
                      </a:pPr>
                      <a:r>
                        <a:rPr lang="en-GB" sz="1600" b="0" dirty="0">
                          <a:effectLst/>
                        </a:rPr>
                        <a:t>You are </a:t>
                      </a:r>
                      <a:r>
                        <a:rPr lang="en-GB" sz="1600" b="0" dirty="0" err="1">
                          <a:effectLst/>
                        </a:rPr>
                        <a:t>skeptical</a:t>
                      </a:r>
                      <a:r>
                        <a:rPr lang="en-GB" sz="1600" b="0" dirty="0">
                          <a:effectLst/>
                        </a:rPr>
                        <a:t> of the samples provided by Data Analytics because the samples are not chosen by humans who can use and understand context</a:t>
                      </a:r>
                      <a:endParaRPr lang="en-GB" sz="1600" b="0" dirty="0">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1.10</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tc>
                  <a:txBody>
                    <a:bodyPr/>
                    <a:lstStyle/>
                    <a:p>
                      <a:pPr algn="l">
                        <a:spcAft>
                          <a:spcPts val="0"/>
                        </a:spcAft>
                      </a:pPr>
                      <a:r>
                        <a:rPr lang="en-GB" sz="1600" dirty="0">
                          <a:solidFill>
                            <a:schemeClr val="bg1"/>
                          </a:solidFill>
                          <a:effectLst/>
                        </a:rPr>
                        <a:t>0.87</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65278" marR="65278" marT="0" marB="0">
                    <a:solidFill>
                      <a:schemeClr val="accent4"/>
                    </a:solidFill>
                  </a:tcPr>
                </a:tc>
                <a:extLst>
                  <a:ext uri="{0D108BD9-81ED-4DB2-BD59-A6C34878D82A}">
                    <a16:rowId xmlns:a16="http://schemas.microsoft.com/office/drawing/2014/main" xmlns="" val="523216025"/>
                  </a:ext>
                </a:extLst>
              </a:tr>
            </a:tbl>
          </a:graphicData>
        </a:graphic>
      </p:graphicFrame>
      <p:sp>
        <p:nvSpPr>
          <p:cNvPr id="9" name="Rectangle 8"/>
          <p:cNvSpPr/>
          <p:nvPr/>
        </p:nvSpPr>
        <p:spPr>
          <a:xfrm>
            <a:off x="484909" y="6514150"/>
            <a:ext cx="11185235" cy="276999"/>
          </a:xfrm>
          <a:prstGeom prst="rect">
            <a:avLst/>
          </a:prstGeom>
        </p:spPr>
        <p:txBody>
          <a:bodyPr wrap="square">
            <a:spAutoFit/>
          </a:bodyPr>
          <a:lstStyle/>
          <a:p>
            <a:pPr algn="just">
              <a:spcAft>
                <a:spcPts val="0"/>
              </a:spcAft>
            </a:pPr>
            <a:r>
              <a:rPr lang="en-GB" sz="1200" dirty="0">
                <a:latin typeface="Calibri" panose="020F0502020204030204" pitchFamily="34" charset="0"/>
                <a:ea typeface="MS Mincho"/>
                <a:cs typeface="Times New Roman" panose="02020603050405020304" pitchFamily="18" charset="0"/>
              </a:rPr>
              <a:t>* Weak significance = (ρ ≤ 0.1 for Mann-Whitney Test) **Moderate significance = (ρ ≤ 0.05 for Mann-Whitney Test)  ***Strong significance = (ρ ≤ 0.01 for Mann-Whitney Test)</a:t>
            </a:r>
          </a:p>
        </p:txBody>
      </p:sp>
    </p:spTree>
    <p:extLst>
      <p:ext uri="{BB962C8B-B14F-4D97-AF65-F5344CB8AC3E}">
        <p14:creationId xmlns:p14="http://schemas.microsoft.com/office/powerpoint/2010/main" xmlns="" val="40500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509" y="71120"/>
            <a:ext cx="9827491" cy="1143000"/>
          </a:xfrm>
        </p:spPr>
        <p:txBody>
          <a:bodyPr/>
          <a:lstStyle/>
          <a:p>
            <a:r>
              <a:rPr lang="en-GB" sz="4800" dirty="0">
                <a:solidFill>
                  <a:schemeClr val="bg1"/>
                </a:solidFill>
              </a:rPr>
              <a:t>Importance of Using Data Analytics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205471786"/>
              </p:ext>
            </p:extLst>
          </p:nvPr>
        </p:nvGraphicFramePr>
        <p:xfrm>
          <a:off x="443346" y="1336095"/>
          <a:ext cx="11249890" cy="4325797"/>
        </p:xfrm>
        <a:graphic>
          <a:graphicData uri="http://schemas.openxmlformats.org/drawingml/2006/table">
            <a:tbl>
              <a:tblPr firstRow="1" firstCol="1" bandRow="1">
                <a:tableStyleId>{5C22544A-7EE6-4342-B048-85BDC9FD1C3A}</a:tableStyleId>
              </a:tblPr>
              <a:tblGrid>
                <a:gridCol w="7629909">
                  <a:extLst>
                    <a:ext uri="{9D8B030D-6E8A-4147-A177-3AD203B41FA5}">
                      <a16:colId xmlns:a16="http://schemas.microsoft.com/office/drawing/2014/main" xmlns="" val="2049810176"/>
                    </a:ext>
                  </a:extLst>
                </a:gridCol>
                <a:gridCol w="1908340">
                  <a:extLst>
                    <a:ext uri="{9D8B030D-6E8A-4147-A177-3AD203B41FA5}">
                      <a16:colId xmlns:a16="http://schemas.microsoft.com/office/drawing/2014/main" xmlns="" val="2721694800"/>
                    </a:ext>
                  </a:extLst>
                </a:gridCol>
                <a:gridCol w="1711641">
                  <a:extLst>
                    <a:ext uri="{9D8B030D-6E8A-4147-A177-3AD203B41FA5}">
                      <a16:colId xmlns:a16="http://schemas.microsoft.com/office/drawing/2014/main" xmlns="" val="1101057015"/>
                    </a:ext>
                  </a:extLst>
                </a:gridCol>
              </a:tblGrid>
              <a:tr h="617971">
                <a:tc>
                  <a:txBody>
                    <a:bodyPr/>
                    <a:lstStyle/>
                    <a:p>
                      <a:pPr algn="l">
                        <a:spcAft>
                          <a:spcPts val="0"/>
                        </a:spcAft>
                      </a:pPr>
                      <a:r>
                        <a:rPr lang="en-GB" sz="1600" b="1" dirty="0">
                          <a:solidFill>
                            <a:schemeClr val="bg1"/>
                          </a:solidFill>
                          <a:effectLst/>
                        </a:rPr>
                        <a:t>Statements</a:t>
                      </a:r>
                      <a:endParaRPr lang="en-GB" sz="1600" b="1" dirty="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b="1" dirty="0">
                          <a:solidFill>
                            <a:schemeClr val="bg1"/>
                          </a:solidFill>
                          <a:effectLst/>
                        </a:rPr>
                        <a:t>Mean of Data Analysts</a:t>
                      </a:r>
                      <a:endParaRPr lang="en-GB" sz="1600" b="1" dirty="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b="1" dirty="0">
                          <a:solidFill>
                            <a:schemeClr val="bg1"/>
                          </a:solidFill>
                          <a:effectLst/>
                        </a:rPr>
                        <a:t>Mean of </a:t>
                      </a:r>
                    </a:p>
                    <a:p>
                      <a:pPr algn="l">
                        <a:spcAft>
                          <a:spcPts val="0"/>
                        </a:spcAft>
                      </a:pPr>
                      <a:r>
                        <a:rPr lang="en-GB" sz="1600" b="1" dirty="0">
                          <a:solidFill>
                            <a:schemeClr val="bg1"/>
                          </a:solidFill>
                          <a:effectLst/>
                        </a:rPr>
                        <a:t>Auditors</a:t>
                      </a:r>
                      <a:endParaRPr lang="en-GB" sz="1600" b="1" dirty="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extLst>
                  <a:ext uri="{0D108BD9-81ED-4DB2-BD59-A6C34878D82A}">
                    <a16:rowId xmlns:a16="http://schemas.microsoft.com/office/drawing/2014/main" xmlns="" val="3781816326"/>
                  </a:ext>
                </a:extLst>
              </a:tr>
              <a:tr h="617971">
                <a:tc>
                  <a:txBody>
                    <a:bodyPr/>
                    <a:lstStyle/>
                    <a:p>
                      <a:pPr algn="l">
                        <a:spcAft>
                          <a:spcPts val="0"/>
                        </a:spcAft>
                      </a:pPr>
                      <a:r>
                        <a:rPr lang="en-GB" sz="1600" b="1" dirty="0">
                          <a:solidFill>
                            <a:srgbClr val="FFFF00"/>
                          </a:solidFill>
                          <a:effectLst/>
                        </a:rPr>
                        <a:t>You believe that investment in Data Analytics is necessary for the success of your firm in the future</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b="1" dirty="0">
                          <a:solidFill>
                            <a:srgbClr val="FFFF00"/>
                          </a:solidFill>
                          <a:effectLst/>
                        </a:rPr>
                        <a:t>1.04</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b="1" dirty="0">
                          <a:solidFill>
                            <a:srgbClr val="FFFF00"/>
                          </a:solidFill>
                          <a:effectLst/>
                        </a:rPr>
                        <a:t>1.50***</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extLst>
                  <a:ext uri="{0D108BD9-81ED-4DB2-BD59-A6C34878D82A}">
                    <a16:rowId xmlns:a16="http://schemas.microsoft.com/office/drawing/2014/main" xmlns="" val="2105452026"/>
                  </a:ext>
                </a:extLst>
              </a:tr>
              <a:tr h="617971">
                <a:tc>
                  <a:txBody>
                    <a:bodyPr/>
                    <a:lstStyle/>
                    <a:p>
                      <a:pPr algn="l">
                        <a:spcAft>
                          <a:spcPts val="0"/>
                        </a:spcAft>
                      </a:pPr>
                      <a:r>
                        <a:rPr lang="en-GB" sz="1600" dirty="0">
                          <a:effectLst/>
                        </a:rPr>
                        <a:t>Data Analytics and technology will be one of the main selling points of audit in the future</a:t>
                      </a:r>
                      <a:endParaRPr lang="en-GB" sz="1600" dirty="0">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a:solidFill>
                            <a:schemeClr val="bg1"/>
                          </a:solidFill>
                          <a:effectLst/>
                        </a:rPr>
                        <a:t>1.30</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dirty="0">
                          <a:solidFill>
                            <a:schemeClr val="bg1"/>
                          </a:solidFill>
                          <a:effectLst/>
                        </a:rPr>
                        <a:t>1.40</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extLst>
                  <a:ext uri="{0D108BD9-81ED-4DB2-BD59-A6C34878D82A}">
                    <a16:rowId xmlns:a16="http://schemas.microsoft.com/office/drawing/2014/main" xmlns="" val="4222963928"/>
                  </a:ext>
                </a:extLst>
              </a:tr>
              <a:tr h="617971">
                <a:tc>
                  <a:txBody>
                    <a:bodyPr/>
                    <a:lstStyle/>
                    <a:p>
                      <a:pPr algn="l">
                        <a:spcAft>
                          <a:spcPts val="0"/>
                        </a:spcAft>
                      </a:pPr>
                      <a:r>
                        <a:rPr lang="en-GB" sz="1600" b="1" dirty="0">
                          <a:solidFill>
                            <a:srgbClr val="FFFF00"/>
                          </a:solidFill>
                          <a:effectLst/>
                        </a:rPr>
                        <a:t>Data Analytics is an essential tool within Audit</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b="1">
                          <a:solidFill>
                            <a:srgbClr val="FFFF00"/>
                          </a:solidFill>
                          <a:effectLst/>
                        </a:rPr>
                        <a:t>1.30</a:t>
                      </a:r>
                      <a:endParaRPr lang="en-GB" sz="1600" b="1">
                        <a:solidFill>
                          <a:srgbClr val="FFFF00"/>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b="1" dirty="0">
                          <a:solidFill>
                            <a:srgbClr val="FFFF00"/>
                          </a:solidFill>
                          <a:effectLst/>
                        </a:rPr>
                        <a:t>1.67**</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extLst>
                  <a:ext uri="{0D108BD9-81ED-4DB2-BD59-A6C34878D82A}">
                    <a16:rowId xmlns:a16="http://schemas.microsoft.com/office/drawing/2014/main" xmlns="" val="4123358377"/>
                  </a:ext>
                </a:extLst>
              </a:tr>
              <a:tr h="617971">
                <a:tc>
                  <a:txBody>
                    <a:bodyPr/>
                    <a:lstStyle/>
                    <a:p>
                      <a:pPr algn="l">
                        <a:spcAft>
                          <a:spcPts val="0"/>
                        </a:spcAft>
                      </a:pPr>
                      <a:r>
                        <a:rPr lang="en-GB" sz="1600" dirty="0">
                          <a:effectLst/>
                        </a:rPr>
                        <a:t>Data Analytics will create significant savings for your firm in the future</a:t>
                      </a:r>
                      <a:endParaRPr lang="en-GB" sz="1600" dirty="0">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a:solidFill>
                            <a:schemeClr val="bg1"/>
                          </a:solidFill>
                          <a:effectLst/>
                        </a:rPr>
                        <a:t>1.91</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dirty="0">
                          <a:solidFill>
                            <a:schemeClr val="bg1"/>
                          </a:solidFill>
                          <a:effectLst/>
                        </a:rPr>
                        <a:t>2.34</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extLst>
                  <a:ext uri="{0D108BD9-81ED-4DB2-BD59-A6C34878D82A}">
                    <a16:rowId xmlns:a16="http://schemas.microsoft.com/office/drawing/2014/main" xmlns="" val="3138374479"/>
                  </a:ext>
                </a:extLst>
              </a:tr>
              <a:tr h="617971">
                <a:tc>
                  <a:txBody>
                    <a:bodyPr/>
                    <a:lstStyle/>
                    <a:p>
                      <a:pPr algn="l">
                        <a:spcAft>
                          <a:spcPts val="0"/>
                        </a:spcAft>
                      </a:pPr>
                      <a:r>
                        <a:rPr lang="en-GB" sz="1600" dirty="0">
                          <a:effectLst/>
                        </a:rPr>
                        <a:t>The concept of a cloud hosted electronic audit platform with inherent Data Analytics sounds useful    </a:t>
                      </a:r>
                      <a:endParaRPr lang="en-GB" sz="1600" dirty="0">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dirty="0">
                          <a:solidFill>
                            <a:schemeClr val="bg1"/>
                          </a:solidFill>
                          <a:effectLst/>
                        </a:rPr>
                        <a:t>1.55</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a:solidFill>
                            <a:schemeClr val="bg1"/>
                          </a:solidFill>
                          <a:effectLst/>
                        </a:rPr>
                        <a:t>1.86</a:t>
                      </a:r>
                      <a:endParaRPr lang="en-GB" sz="160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extLst>
                  <a:ext uri="{0D108BD9-81ED-4DB2-BD59-A6C34878D82A}">
                    <a16:rowId xmlns:a16="http://schemas.microsoft.com/office/drawing/2014/main" xmlns="" val="1888966070"/>
                  </a:ext>
                </a:extLst>
              </a:tr>
              <a:tr h="617971">
                <a:tc>
                  <a:txBody>
                    <a:bodyPr/>
                    <a:lstStyle/>
                    <a:p>
                      <a:pPr algn="l">
                        <a:spcAft>
                          <a:spcPts val="0"/>
                        </a:spcAft>
                      </a:pPr>
                      <a:r>
                        <a:rPr lang="en-GB" sz="1600" dirty="0">
                          <a:effectLst/>
                        </a:rPr>
                        <a:t>You do not think that the time invested in Data Analytics is worth the expense to your budget</a:t>
                      </a:r>
                      <a:endParaRPr lang="en-GB" sz="1600" dirty="0">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dirty="0">
                          <a:solidFill>
                            <a:schemeClr val="bg1"/>
                          </a:solidFill>
                          <a:effectLst/>
                        </a:rPr>
                        <a:t>1.00</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tc>
                  <a:txBody>
                    <a:bodyPr/>
                    <a:lstStyle/>
                    <a:p>
                      <a:pPr algn="l">
                        <a:spcAft>
                          <a:spcPts val="0"/>
                        </a:spcAft>
                      </a:pPr>
                      <a:r>
                        <a:rPr lang="en-GB" sz="1600" dirty="0">
                          <a:solidFill>
                            <a:schemeClr val="bg1"/>
                          </a:solidFill>
                          <a:effectLst/>
                        </a:rPr>
                        <a:t>1.38</a:t>
                      </a:r>
                      <a:endParaRPr lang="en-GB" sz="1600" dirty="0">
                        <a:solidFill>
                          <a:schemeClr val="bg1"/>
                        </a:solidFill>
                        <a:effectLst/>
                        <a:latin typeface="Calibri" panose="020F0502020204030204" pitchFamily="34" charset="0"/>
                        <a:ea typeface="MS Mincho"/>
                        <a:cs typeface="Times New Roman" panose="02020603050405020304" pitchFamily="18" charset="0"/>
                      </a:endParaRPr>
                    </a:p>
                  </a:txBody>
                  <a:tcPr marL="41396" marR="41396" marT="0" marB="0">
                    <a:solidFill>
                      <a:schemeClr val="accent4"/>
                    </a:solidFill>
                  </a:tcPr>
                </a:tc>
                <a:extLst>
                  <a:ext uri="{0D108BD9-81ED-4DB2-BD59-A6C34878D82A}">
                    <a16:rowId xmlns:a16="http://schemas.microsoft.com/office/drawing/2014/main" xmlns="" val="3707155517"/>
                  </a:ext>
                </a:extLst>
              </a:tr>
            </a:tbl>
          </a:graphicData>
        </a:graphic>
      </p:graphicFrame>
      <p:sp>
        <p:nvSpPr>
          <p:cNvPr id="6" name="Rectangle 5"/>
          <p:cNvSpPr/>
          <p:nvPr/>
        </p:nvSpPr>
        <p:spPr>
          <a:xfrm>
            <a:off x="443346" y="5645367"/>
            <a:ext cx="11185235" cy="276999"/>
          </a:xfrm>
          <a:prstGeom prst="rect">
            <a:avLst/>
          </a:prstGeom>
        </p:spPr>
        <p:txBody>
          <a:bodyPr wrap="square">
            <a:spAutoFit/>
          </a:bodyPr>
          <a:lstStyle/>
          <a:p>
            <a:pPr algn="just">
              <a:spcAft>
                <a:spcPts val="0"/>
              </a:spcAft>
            </a:pPr>
            <a:r>
              <a:rPr lang="en-GB" sz="1200" dirty="0">
                <a:latin typeface="Calibri" panose="020F0502020204030204" pitchFamily="34" charset="0"/>
                <a:ea typeface="MS Mincho"/>
                <a:cs typeface="Times New Roman" panose="02020603050405020304" pitchFamily="18" charset="0"/>
              </a:rPr>
              <a:t>* Weak significance = (ρ ≤ 0.1 for Mann-Whitney Test) **Moderate significance = (ρ ≤ 0.05 for Mann-Whitney Test)  ***Strong significance = (ρ ≤ 0.01 for Mann-Whitney Test)</a:t>
            </a:r>
          </a:p>
        </p:txBody>
      </p:sp>
      <p:pic>
        <p:nvPicPr>
          <p:cNvPr id="7" name="Picture 6">
            <a:extLst>
              <a:ext uri="{FF2B5EF4-FFF2-40B4-BE49-F238E27FC236}">
                <a16:creationId xmlns:a16="http://schemas.microsoft.com/office/drawing/2014/main" xmlns="" id="{FA0846C4-49E2-934D-ABC8-F1ADE9242FF8}"/>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8" name="Picture 7">
            <a:extLst>
              <a:ext uri="{FF2B5EF4-FFF2-40B4-BE49-F238E27FC236}">
                <a16:creationId xmlns:a16="http://schemas.microsoft.com/office/drawing/2014/main" xmlns="" id="{D6D989F7-B941-0C40-AC87-698228D65B90}"/>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1920312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972800" cy="1143000"/>
          </a:xfrm>
        </p:spPr>
        <p:txBody>
          <a:bodyPr/>
          <a:lstStyle/>
          <a:p>
            <a:r>
              <a:rPr lang="en-GB" sz="4800" dirty="0">
                <a:solidFill>
                  <a:schemeClr val="bg1"/>
                </a:solidFill>
              </a:rPr>
              <a:t>Improvement to Audit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637454719"/>
              </p:ext>
            </p:extLst>
          </p:nvPr>
        </p:nvGraphicFramePr>
        <p:xfrm>
          <a:off x="510049" y="1642758"/>
          <a:ext cx="11146242" cy="3123205"/>
        </p:xfrm>
        <a:graphic>
          <a:graphicData uri="http://schemas.openxmlformats.org/drawingml/2006/table">
            <a:tbl>
              <a:tblPr firstRow="1" firstCol="1" bandRow="1">
                <a:tableStyleId>{5C22544A-7EE6-4342-B048-85BDC9FD1C3A}</a:tableStyleId>
              </a:tblPr>
              <a:tblGrid>
                <a:gridCol w="8347624">
                  <a:extLst>
                    <a:ext uri="{9D8B030D-6E8A-4147-A177-3AD203B41FA5}">
                      <a16:colId xmlns:a16="http://schemas.microsoft.com/office/drawing/2014/main" xmlns="" val="3774036846"/>
                    </a:ext>
                  </a:extLst>
                </a:gridCol>
                <a:gridCol w="1450109">
                  <a:extLst>
                    <a:ext uri="{9D8B030D-6E8A-4147-A177-3AD203B41FA5}">
                      <a16:colId xmlns:a16="http://schemas.microsoft.com/office/drawing/2014/main" xmlns="" val="3341442981"/>
                    </a:ext>
                  </a:extLst>
                </a:gridCol>
                <a:gridCol w="1348509">
                  <a:extLst>
                    <a:ext uri="{9D8B030D-6E8A-4147-A177-3AD203B41FA5}">
                      <a16:colId xmlns:a16="http://schemas.microsoft.com/office/drawing/2014/main" xmlns="" val="763825455"/>
                    </a:ext>
                  </a:extLst>
                </a:gridCol>
              </a:tblGrid>
              <a:tr h="624641">
                <a:tc>
                  <a:txBody>
                    <a:bodyPr/>
                    <a:lstStyle/>
                    <a:p>
                      <a:pPr algn="l">
                        <a:spcAft>
                          <a:spcPts val="0"/>
                        </a:spcAft>
                      </a:pPr>
                      <a:r>
                        <a:rPr lang="en-GB" sz="1600" dirty="0">
                          <a:effectLst/>
                        </a:rPr>
                        <a:t>Statements</a:t>
                      </a:r>
                      <a:endParaRPr lang="en-GB" sz="160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effectLst/>
                        </a:rPr>
                        <a:t>Mean of Data Analysts</a:t>
                      </a:r>
                      <a:endParaRPr lang="en-GB" sz="160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dirty="0">
                          <a:effectLst/>
                        </a:rPr>
                        <a:t>Mean of Auditors</a:t>
                      </a:r>
                      <a:endParaRPr lang="en-GB" sz="160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405276916"/>
                  </a:ext>
                </a:extLst>
              </a:tr>
              <a:tr h="624641">
                <a:tc>
                  <a:txBody>
                    <a:bodyPr/>
                    <a:lstStyle/>
                    <a:p>
                      <a:pPr algn="l">
                        <a:spcAft>
                          <a:spcPts val="0"/>
                        </a:spcAft>
                      </a:pPr>
                      <a:r>
                        <a:rPr lang="en-GB" sz="1600" b="1" dirty="0">
                          <a:solidFill>
                            <a:srgbClr val="FFFF00"/>
                          </a:solidFill>
                          <a:effectLst/>
                        </a:rPr>
                        <a:t>Internal audit could also benefit from the implementation of Data Analytics and automation</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a:solidFill>
                            <a:srgbClr val="FFFF00"/>
                          </a:solidFill>
                          <a:effectLst/>
                        </a:rPr>
                        <a:t>1.36</a:t>
                      </a:r>
                      <a:endParaRPr lang="en-GB" sz="1600" b="1">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1" dirty="0">
                          <a:solidFill>
                            <a:srgbClr val="FFFF00"/>
                          </a:solidFill>
                          <a:effectLst/>
                        </a:rPr>
                        <a:t>1.83**</a:t>
                      </a:r>
                      <a:endParaRPr lang="en-GB" sz="1600" b="1" dirty="0">
                        <a:solidFill>
                          <a:srgbClr val="FFFF00"/>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204396041"/>
                  </a:ext>
                </a:extLst>
              </a:tr>
              <a:tr h="624641">
                <a:tc>
                  <a:txBody>
                    <a:bodyPr/>
                    <a:lstStyle/>
                    <a:p>
                      <a:pPr algn="l">
                        <a:spcAft>
                          <a:spcPts val="0"/>
                        </a:spcAft>
                      </a:pPr>
                      <a:r>
                        <a:rPr lang="en-GB" sz="1600" b="0" dirty="0">
                          <a:effectLst/>
                        </a:rPr>
                        <a:t>The use of Data Analytics saves your team from doing a lot of manual work </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0">
                          <a:solidFill>
                            <a:schemeClr val="bg1"/>
                          </a:solidFill>
                          <a:effectLst/>
                        </a:rPr>
                        <a:t>2.05</a:t>
                      </a:r>
                      <a:endParaRPr lang="en-GB" sz="1600" b="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0">
                          <a:solidFill>
                            <a:schemeClr val="bg1"/>
                          </a:solidFill>
                          <a:effectLst/>
                        </a:rPr>
                        <a:t>2.54</a:t>
                      </a:r>
                      <a:endParaRPr lang="en-GB" sz="1600" b="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133138266"/>
                  </a:ext>
                </a:extLst>
              </a:tr>
              <a:tr h="1249282">
                <a:tc>
                  <a:txBody>
                    <a:bodyPr/>
                    <a:lstStyle/>
                    <a:p>
                      <a:pPr algn="l">
                        <a:spcAft>
                          <a:spcPts val="0"/>
                        </a:spcAft>
                      </a:pPr>
                      <a:r>
                        <a:rPr lang="en-GB" sz="1600" b="0" dirty="0">
                          <a:effectLst/>
                        </a:rPr>
                        <a:t>Using visualisation programs to help represent areas of concern is useful (for example to show peaks and troughs in revenue trend analysis graphs)   </a:t>
                      </a:r>
                      <a:endParaRPr lang="en-GB" sz="1600" b="0" dirty="0">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0" dirty="0">
                          <a:solidFill>
                            <a:schemeClr val="bg1"/>
                          </a:solidFill>
                          <a:effectLst/>
                        </a:rPr>
                        <a:t>1.32</a:t>
                      </a:r>
                      <a:endParaRPr lang="en-GB" sz="1600" b="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tc>
                  <a:txBody>
                    <a:bodyPr/>
                    <a:lstStyle/>
                    <a:p>
                      <a:pPr algn="l">
                        <a:spcAft>
                          <a:spcPts val="0"/>
                        </a:spcAft>
                      </a:pPr>
                      <a:r>
                        <a:rPr lang="en-GB" sz="1600" b="0" dirty="0">
                          <a:solidFill>
                            <a:schemeClr val="bg1"/>
                          </a:solidFill>
                          <a:effectLst/>
                        </a:rPr>
                        <a:t>1.36</a:t>
                      </a:r>
                      <a:endParaRPr lang="en-GB" sz="1600" b="0" dirty="0">
                        <a:solidFill>
                          <a:schemeClr val="bg1"/>
                        </a:solidFill>
                        <a:effectLst/>
                        <a:latin typeface="Calibri" panose="020F0502020204030204" pitchFamily="34" charset="0"/>
                        <a:ea typeface="MS Mincho"/>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1636377602"/>
                  </a:ext>
                </a:extLst>
              </a:tr>
            </a:tbl>
          </a:graphicData>
        </a:graphic>
      </p:graphicFrame>
      <p:sp>
        <p:nvSpPr>
          <p:cNvPr id="6" name="Rectangle 5"/>
          <p:cNvSpPr/>
          <p:nvPr/>
        </p:nvSpPr>
        <p:spPr>
          <a:xfrm>
            <a:off x="665018" y="4870026"/>
            <a:ext cx="11185235" cy="276999"/>
          </a:xfrm>
          <a:prstGeom prst="rect">
            <a:avLst/>
          </a:prstGeom>
        </p:spPr>
        <p:txBody>
          <a:bodyPr wrap="square">
            <a:spAutoFit/>
          </a:bodyPr>
          <a:lstStyle/>
          <a:p>
            <a:pPr algn="just">
              <a:spcAft>
                <a:spcPts val="0"/>
              </a:spcAft>
            </a:pPr>
            <a:r>
              <a:rPr lang="en-GB" sz="1200" dirty="0">
                <a:latin typeface="Calibri" panose="020F0502020204030204" pitchFamily="34" charset="0"/>
                <a:ea typeface="MS Mincho"/>
                <a:cs typeface="Times New Roman" panose="02020603050405020304" pitchFamily="18" charset="0"/>
              </a:rPr>
              <a:t>* Weak significance = (ρ ≤ 0.1 for Mann-Whitney Test) **Moderate significance = (ρ ≤ 0.05 for Mann-Whitney Test)  ***Strong significance = (ρ ≤ 0.01 for Mann-Whitney Test)</a:t>
            </a:r>
          </a:p>
        </p:txBody>
      </p:sp>
      <p:pic>
        <p:nvPicPr>
          <p:cNvPr id="7" name="Picture 6">
            <a:extLst>
              <a:ext uri="{FF2B5EF4-FFF2-40B4-BE49-F238E27FC236}">
                <a16:creationId xmlns:a16="http://schemas.microsoft.com/office/drawing/2014/main" xmlns="" id="{0B9720A2-B1F6-0E4F-91ED-35D74114D788}"/>
              </a:ext>
            </a:extLst>
          </p:cNvPr>
          <p:cNvPicPr>
            <a:picLocks noChangeAspect="1"/>
          </p:cNvPicPr>
          <p:nvPr/>
        </p:nvPicPr>
        <p:blipFill>
          <a:blip r:embed="rId2"/>
          <a:stretch>
            <a:fillRect/>
          </a:stretch>
        </p:blipFill>
        <p:spPr>
          <a:xfrm>
            <a:off x="5322453" y="6129005"/>
            <a:ext cx="1844504" cy="587679"/>
          </a:xfrm>
          <a:prstGeom prst="rect">
            <a:avLst/>
          </a:prstGeom>
        </p:spPr>
      </p:pic>
      <p:pic>
        <p:nvPicPr>
          <p:cNvPr id="8" name="Picture 7">
            <a:extLst>
              <a:ext uri="{FF2B5EF4-FFF2-40B4-BE49-F238E27FC236}">
                <a16:creationId xmlns:a16="http://schemas.microsoft.com/office/drawing/2014/main" xmlns="" id="{14B5073B-1356-D445-9DF6-5A82251075CF}"/>
              </a:ext>
            </a:extLst>
          </p:cNvPr>
          <p:cNvPicPr>
            <a:picLocks noChangeAspect="1"/>
          </p:cNvPicPr>
          <p:nvPr/>
        </p:nvPicPr>
        <p:blipFill>
          <a:blip r:embed="rId3"/>
          <a:stretch>
            <a:fillRect/>
          </a:stretch>
        </p:blipFill>
        <p:spPr>
          <a:xfrm>
            <a:off x="7459325" y="6058346"/>
            <a:ext cx="1917431" cy="728995"/>
          </a:xfrm>
          <a:prstGeom prst="rect">
            <a:avLst/>
          </a:prstGeom>
        </p:spPr>
      </p:pic>
    </p:spTree>
    <p:extLst>
      <p:ext uri="{BB962C8B-B14F-4D97-AF65-F5344CB8AC3E}">
        <p14:creationId xmlns:p14="http://schemas.microsoft.com/office/powerpoint/2010/main" xmlns="" val="1316774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473</TotalTime>
  <Words>1860</Words>
  <Application>Microsoft Macintosh PowerPoint</Application>
  <PresentationFormat>Personalizado</PresentationFormat>
  <Paragraphs>274</Paragraphs>
  <Slides>16</Slides>
  <Notes>0</Notes>
  <HiddenSlides>0</HiddenSlides>
  <MMClips>0</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Office Theme</vt:lpstr>
      <vt:lpstr> The Role of Data Analytics in Improving Audit Quality:  The Case of UK Big Four Audit Firms</vt:lpstr>
      <vt:lpstr>Research Objectives</vt:lpstr>
      <vt:lpstr>Research Argument</vt:lpstr>
      <vt:lpstr>Research Method</vt:lpstr>
      <vt:lpstr>Research Sample and Demographics</vt:lpstr>
      <vt:lpstr>Data Analytics Attributes</vt:lpstr>
      <vt:lpstr>Comfort Using Data Analytics</vt:lpstr>
      <vt:lpstr>Importance of Using Data Analytics</vt:lpstr>
      <vt:lpstr>Improvement to Audit</vt:lpstr>
      <vt:lpstr>Quality Perception</vt:lpstr>
      <vt:lpstr>Regulation</vt:lpstr>
      <vt:lpstr>Understanding &amp; Awareness</vt:lpstr>
      <vt:lpstr>Usability</vt:lpstr>
      <vt:lpstr>Barriers to the implementation of Data Analytics</vt:lpstr>
      <vt:lpstr>Interview Quotations</vt:lpstr>
      <vt:lpstr>Conclusion</vt:lpstr>
    </vt:vector>
  </TitlesOfParts>
  <Company>Durham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AMIR E.I.</dc:creator>
  <cp:lastModifiedBy>Usuario de Windows</cp:lastModifiedBy>
  <cp:revision>32</cp:revision>
  <dcterms:created xsi:type="dcterms:W3CDTF">2019-03-12T09:15:07Z</dcterms:created>
  <dcterms:modified xsi:type="dcterms:W3CDTF">2019-03-18T10:12:29Z</dcterms:modified>
</cp:coreProperties>
</file>